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8288000" cy="10287000"/>
  <p:notesSz cx="6858000" cy="9144000"/>
  <p:embeddedFontLst>
    <p:embeddedFont>
      <p:font typeface="Times New Roman Bold" panose="02020803070505020304" pitchFamily="18" charset="0"/>
      <p:regular r:id="rId13"/>
      <p:bold r:id="rId14"/>
    </p:embeddedFont>
    <p:embeddedFont>
      <p:font typeface="Barlow Condensed Heavy" panose="020B0604020202020204" charset="0"/>
      <p:regular r:id="rId15"/>
    </p:embeddedFont>
    <p:embeddedFont>
      <p:font typeface="Times New Roman" panose="02020603050405020304" pitchFamily="18" charset="0"/>
      <p:regular r:id="rId16"/>
    </p:embeddedFont>
    <p:embeddedFont>
      <p:font typeface="Times New Roman Ultra-Bold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League Spartan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348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flythrough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9.sv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.png"/><Relationship Id="rId5" Type="http://schemas.openxmlformats.org/officeDocument/2006/relationships/hyperlink" Target="http://www.pngall.com/team-png" TargetMode="External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3XfUGw2" TargetMode="External"/><Relationship Id="rId3" Type="http://schemas.openxmlformats.org/officeDocument/2006/relationships/image" Target="../media/image5.svg"/><Relationship Id="rId7" Type="http://schemas.openxmlformats.org/officeDocument/2006/relationships/image" Target="../media/image3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5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7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1.sv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15.png"/><Relationship Id="rId10" Type="http://schemas.openxmlformats.org/officeDocument/2006/relationships/image" Target="../media/image7.svg"/><Relationship Id="rId4" Type="http://schemas.openxmlformats.org/officeDocument/2006/relationships/image" Target="../media/image14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6.sv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9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7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69396" y="2719229"/>
            <a:ext cx="2544433" cy="2544433"/>
          </a:xfrm>
          <a:custGeom>
            <a:avLst/>
            <a:gdLst/>
            <a:ahLst/>
            <a:cxnLst/>
            <a:rect l="l" t="t" r="r" b="b"/>
            <a:pathLst>
              <a:path w="2544433" h="2544433">
                <a:moveTo>
                  <a:pt x="0" y="0"/>
                </a:moveTo>
                <a:lnTo>
                  <a:pt x="2544432" y="0"/>
                </a:lnTo>
                <a:lnTo>
                  <a:pt x="2544432" y="2544433"/>
                </a:lnTo>
                <a:lnTo>
                  <a:pt x="0" y="254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117665" y="3307946"/>
            <a:ext cx="11071218" cy="5950354"/>
            <a:chOff x="-1270" y="0"/>
            <a:chExt cx="5373370" cy="2887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73370" cy="2887980"/>
            </a:xfrm>
            <a:custGeom>
              <a:avLst/>
              <a:gdLst/>
              <a:ahLst/>
              <a:cxnLst/>
              <a:rect l="l" t="t" r="r" b="b"/>
              <a:pathLst>
                <a:path w="5373370" h="2887980">
                  <a:moveTo>
                    <a:pt x="5373370" y="621030"/>
                  </a:moveTo>
                  <a:cubicBezTo>
                    <a:pt x="5373370" y="963930"/>
                    <a:pt x="5095240" y="1242060"/>
                    <a:pt x="4752340" y="1242060"/>
                  </a:cubicBezTo>
                  <a:lnTo>
                    <a:pt x="3628390" y="1242060"/>
                  </a:lnTo>
                  <a:cubicBezTo>
                    <a:pt x="3602990" y="1242060"/>
                    <a:pt x="3582670" y="1263650"/>
                    <a:pt x="3582670" y="1289050"/>
                  </a:cubicBezTo>
                  <a:cubicBezTo>
                    <a:pt x="3582670" y="1380490"/>
                    <a:pt x="3562350" y="1466850"/>
                    <a:pt x="3528060" y="1545590"/>
                  </a:cubicBezTo>
                  <a:cubicBezTo>
                    <a:pt x="3506470" y="1592580"/>
                    <a:pt x="3540760" y="1645920"/>
                    <a:pt x="3592830" y="1645920"/>
                  </a:cubicBezTo>
                  <a:cubicBezTo>
                    <a:pt x="3935730" y="1645920"/>
                    <a:pt x="4213860" y="1924050"/>
                    <a:pt x="4213860" y="2266950"/>
                  </a:cubicBezTo>
                  <a:cubicBezTo>
                    <a:pt x="4213860" y="2609850"/>
                    <a:pt x="3935730" y="2887980"/>
                    <a:pt x="3592830" y="2887980"/>
                  </a:cubicBezTo>
                  <a:lnTo>
                    <a:pt x="1252220" y="2887980"/>
                  </a:lnTo>
                  <a:cubicBezTo>
                    <a:pt x="909320" y="2887980"/>
                    <a:pt x="631190" y="2609850"/>
                    <a:pt x="631190" y="2266950"/>
                  </a:cubicBezTo>
                  <a:cubicBezTo>
                    <a:pt x="631190" y="2175510"/>
                    <a:pt x="651510" y="2089150"/>
                    <a:pt x="685800" y="2010410"/>
                  </a:cubicBezTo>
                  <a:cubicBezTo>
                    <a:pt x="707390" y="1963420"/>
                    <a:pt x="673100" y="1910080"/>
                    <a:pt x="621030" y="1910080"/>
                  </a:cubicBezTo>
                  <a:cubicBezTo>
                    <a:pt x="278130" y="1910080"/>
                    <a:pt x="0" y="1631950"/>
                    <a:pt x="0" y="1289050"/>
                  </a:cubicBezTo>
                  <a:cubicBezTo>
                    <a:pt x="0" y="946150"/>
                    <a:pt x="278130" y="668020"/>
                    <a:pt x="621030" y="668020"/>
                  </a:cubicBezTo>
                  <a:lnTo>
                    <a:pt x="1744980" y="668020"/>
                  </a:lnTo>
                  <a:cubicBezTo>
                    <a:pt x="1770380" y="668020"/>
                    <a:pt x="1790700" y="647700"/>
                    <a:pt x="1790700" y="622300"/>
                  </a:cubicBezTo>
                  <a:lnTo>
                    <a:pt x="1790700" y="621030"/>
                  </a:lnTo>
                  <a:cubicBezTo>
                    <a:pt x="1790700" y="278130"/>
                    <a:pt x="2068830" y="0"/>
                    <a:pt x="2411730" y="0"/>
                  </a:cubicBezTo>
                  <a:lnTo>
                    <a:pt x="4751070" y="0"/>
                  </a:lnTo>
                  <a:cubicBezTo>
                    <a:pt x="5095240" y="0"/>
                    <a:pt x="5373370" y="278130"/>
                    <a:pt x="5373370" y="621030"/>
                  </a:cubicBezTo>
                  <a:close/>
                </a:path>
              </a:pathLst>
            </a:custGeom>
            <a:blipFill>
              <a:blip r:embed="rId4"/>
              <a:stretch>
                <a:fillRect t="-2329" b="-2329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718143" y="6283123"/>
            <a:ext cx="2594369" cy="4588246"/>
            <a:chOff x="0" y="0"/>
            <a:chExt cx="683291" cy="12084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83291" cy="1208427"/>
            </a:xfrm>
            <a:custGeom>
              <a:avLst/>
              <a:gdLst/>
              <a:ahLst/>
              <a:cxnLst/>
              <a:rect l="l" t="t" r="r" b="b"/>
              <a:pathLst>
                <a:path w="683291" h="1208427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683291" cy="129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469396" y="1259637"/>
            <a:ext cx="3789904" cy="665701"/>
            <a:chOff x="0" y="0"/>
            <a:chExt cx="998164" cy="1753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8164" cy="175329"/>
            </a:xfrm>
            <a:custGeom>
              <a:avLst/>
              <a:gdLst/>
              <a:ahLst/>
              <a:cxnLst/>
              <a:rect l="l" t="t" r="r" b="b"/>
              <a:pathLst>
                <a:path w="998164" h="175329">
                  <a:moveTo>
                    <a:pt x="87664" y="0"/>
                  </a:moveTo>
                  <a:lnTo>
                    <a:pt x="910500" y="0"/>
                  </a:lnTo>
                  <a:cubicBezTo>
                    <a:pt x="958915" y="0"/>
                    <a:pt x="998164" y="39249"/>
                    <a:pt x="998164" y="87664"/>
                  </a:cubicBezTo>
                  <a:lnTo>
                    <a:pt x="998164" y="87664"/>
                  </a:lnTo>
                  <a:cubicBezTo>
                    <a:pt x="998164" y="110914"/>
                    <a:pt x="988928" y="133212"/>
                    <a:pt x="972488" y="149652"/>
                  </a:cubicBezTo>
                  <a:cubicBezTo>
                    <a:pt x="956048" y="166093"/>
                    <a:pt x="933750" y="175329"/>
                    <a:pt x="910500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998164" cy="261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731511" y="1434222"/>
            <a:ext cx="305535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-252231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143500" y="8287203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8" y="0"/>
                </a:lnTo>
                <a:lnTo>
                  <a:pt x="1025128" y="1025128"/>
                </a:lnTo>
                <a:lnTo>
                  <a:pt x="0" y="10251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843805" y="824861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2166251"/>
            <a:ext cx="13168280" cy="4809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63"/>
              </a:lnSpc>
            </a:pPr>
            <a:r>
              <a:rPr lang="en-US" sz="8799" b="1" dirty="0">
                <a:solidFill>
                  <a:srgbClr val="0E2F5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TITLE: DATA SCIENCE TASK AUTOMATION AI BOT</a:t>
            </a:r>
          </a:p>
          <a:p>
            <a:pPr algn="l">
              <a:lnSpc>
                <a:spcPts val="9063"/>
              </a:lnSpc>
            </a:pPr>
            <a:endParaRPr lang="en-US" sz="8799" b="1" dirty="0">
              <a:solidFill>
                <a:srgbClr val="0E2F5F"/>
              </a:solidFill>
              <a:latin typeface="Times New Roman Ultra-Bold"/>
              <a:ea typeface="Times New Roman Ultra-Bold"/>
              <a:cs typeface="Times New Roman Ultra-Bold"/>
              <a:sym typeface="Times New Roman Ultra-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2924670" y="338235"/>
            <a:ext cx="806841" cy="564789"/>
          </a:xfrm>
          <a:custGeom>
            <a:avLst/>
            <a:gdLst/>
            <a:ahLst/>
            <a:cxnLst/>
            <a:rect l="l" t="t" r="r" b="b"/>
            <a:pathLst>
              <a:path w="806841" h="564789">
                <a:moveTo>
                  <a:pt x="0" y="0"/>
                </a:moveTo>
                <a:lnTo>
                  <a:pt x="806841" y="0"/>
                </a:lnTo>
                <a:lnTo>
                  <a:pt x="806841" y="564789"/>
                </a:lnTo>
                <a:lnTo>
                  <a:pt x="0" y="5647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412807" y="8799767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28700" y="5557953"/>
            <a:ext cx="7315200" cy="72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0"/>
              </a:lnSpc>
            </a:pPr>
            <a:r>
              <a:rPr lang="en-US" sz="4000" b="1" dirty="0">
                <a:solidFill>
                  <a:srgbClr val="021828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Hackathon Project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211574" y="1377072"/>
            <a:ext cx="3009626" cy="345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3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14037046" y="1355950"/>
            <a:ext cx="3009626" cy="387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https://bit.ly/3XfUGw2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69396" y="2719229"/>
            <a:ext cx="2544433" cy="2544433"/>
          </a:xfrm>
          <a:custGeom>
            <a:avLst/>
            <a:gdLst/>
            <a:ahLst/>
            <a:cxnLst/>
            <a:rect l="l" t="t" r="r" b="b"/>
            <a:pathLst>
              <a:path w="2544433" h="2544433">
                <a:moveTo>
                  <a:pt x="0" y="0"/>
                </a:moveTo>
                <a:lnTo>
                  <a:pt x="2544432" y="0"/>
                </a:lnTo>
                <a:lnTo>
                  <a:pt x="2544432" y="2544433"/>
                </a:lnTo>
                <a:lnTo>
                  <a:pt x="0" y="254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805164" y="5993080"/>
            <a:ext cx="2594369" cy="4588246"/>
            <a:chOff x="0" y="0"/>
            <a:chExt cx="683291" cy="12084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83291" cy="1208427"/>
            </a:xfrm>
            <a:custGeom>
              <a:avLst/>
              <a:gdLst/>
              <a:ahLst/>
              <a:cxnLst/>
              <a:rect l="l" t="t" r="r" b="b"/>
              <a:pathLst>
                <a:path w="683291" h="1208427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683291" cy="129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731511" y="1434222"/>
            <a:ext cx="305535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-275885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143500" y="8287203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8" y="0"/>
                </a:lnTo>
                <a:lnTo>
                  <a:pt x="1025128" y="1025128"/>
                </a:lnTo>
                <a:lnTo>
                  <a:pt x="0" y="10251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843805" y="824861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46421" y="1549601"/>
            <a:ext cx="13168280" cy="12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63"/>
              </a:lnSpc>
            </a:pPr>
            <a:r>
              <a:rPr lang="en-US" sz="8799" b="1" dirty="0" smtClean="0">
                <a:solidFill>
                  <a:srgbClr val="0E2F5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Team members:</a:t>
            </a:r>
            <a:endParaRPr lang="en-US" sz="8799" b="1" dirty="0">
              <a:solidFill>
                <a:srgbClr val="0E2F5F"/>
              </a:solidFill>
              <a:latin typeface="Times New Roman Ultra-Bold"/>
              <a:ea typeface="Times New Roman Ultra-Bold"/>
              <a:cs typeface="Times New Roman Ultra-Bold"/>
              <a:sym typeface="Times New Roman Ultra-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2924670" y="338235"/>
            <a:ext cx="806841" cy="564789"/>
          </a:xfrm>
          <a:custGeom>
            <a:avLst/>
            <a:gdLst/>
            <a:ahLst/>
            <a:cxnLst/>
            <a:rect l="l" t="t" r="r" b="b"/>
            <a:pathLst>
              <a:path w="806841" h="564789">
                <a:moveTo>
                  <a:pt x="0" y="0"/>
                </a:moveTo>
                <a:lnTo>
                  <a:pt x="806841" y="0"/>
                </a:lnTo>
                <a:lnTo>
                  <a:pt x="806841" y="564789"/>
                </a:lnTo>
                <a:lnTo>
                  <a:pt x="0" y="5647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350803" y="3205777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4211574" y="1377072"/>
            <a:ext cx="3009626" cy="345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3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14037046" y="1355950"/>
            <a:ext cx="3009626" cy="387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sng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https://bit.ly/3XfUGw2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389E073-A5E3-31CF-9978-F5A2ED21AC7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12170075" y="3396378"/>
            <a:ext cx="6359074" cy="736463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033712" y="2117174"/>
            <a:ext cx="5903902" cy="2003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928"/>
              </a:lnSpc>
            </a:pPr>
            <a:r>
              <a:rPr lang="en-US" sz="4800" b="1" spc="288" dirty="0" err="1" smtClean="0">
                <a:solidFill>
                  <a:srgbClr val="36567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Komal</a:t>
            </a:r>
            <a:r>
              <a:rPr lang="en-US" sz="4800" b="1" spc="288" dirty="0" smtClean="0">
                <a:solidFill>
                  <a:srgbClr val="36567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  </a:t>
            </a:r>
            <a:endParaRPr lang="en-US" sz="4800" b="1" spc="288" dirty="0">
              <a:solidFill>
                <a:srgbClr val="365679"/>
              </a:solidFill>
              <a:latin typeface="Times New Roman" panose="02020603050405020304" pitchFamily="18" charset="0"/>
              <a:ea typeface="League Spartan"/>
              <a:cs typeface="Times New Roman" panose="02020603050405020304" pitchFamily="18" charset="0"/>
              <a:sym typeface="League Spartan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36781" y="3917306"/>
            <a:ext cx="59008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spc="288" dirty="0" smtClean="0">
                <a:solidFill>
                  <a:srgbClr val="36567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Ali Athar Khan</a:t>
            </a:r>
            <a:r>
              <a:rPr lang="en-US" sz="3600" b="1" spc="288" dirty="0" smtClean="0">
                <a:solidFill>
                  <a:srgbClr val="36567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 </a:t>
            </a:r>
            <a:endParaRPr lang="en-US" sz="3600" dirty="0"/>
          </a:p>
        </p:txBody>
      </p:sp>
      <p:sp>
        <p:nvSpPr>
          <p:cNvPr id="24" name="Rectangle 23"/>
          <p:cNvSpPr/>
          <p:nvPr/>
        </p:nvSpPr>
        <p:spPr>
          <a:xfrm>
            <a:off x="7033711" y="4848163"/>
            <a:ext cx="58909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spc="288" dirty="0" smtClean="0">
                <a:solidFill>
                  <a:srgbClr val="36567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Ayesha Arshad</a:t>
            </a:r>
            <a:r>
              <a:rPr lang="en-US" b="1" spc="288" dirty="0" smtClean="0">
                <a:solidFill>
                  <a:srgbClr val="36567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033710" y="6885656"/>
            <a:ext cx="6148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spc="288" dirty="0" smtClean="0">
                <a:solidFill>
                  <a:srgbClr val="36567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Muhammad </a:t>
            </a:r>
            <a:r>
              <a:rPr lang="en-US" sz="4800" b="1" spc="288" dirty="0" err="1" smtClean="0">
                <a:solidFill>
                  <a:srgbClr val="36567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Mateen</a:t>
            </a:r>
            <a:r>
              <a:rPr lang="en-US" sz="4800" b="1" spc="288" dirty="0" smtClean="0">
                <a:solidFill>
                  <a:srgbClr val="36567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 </a:t>
            </a:r>
            <a:endParaRPr lang="en-US" sz="4800" dirty="0"/>
          </a:p>
        </p:txBody>
      </p:sp>
      <p:sp>
        <p:nvSpPr>
          <p:cNvPr id="26" name="Rectangle 25"/>
          <p:cNvSpPr/>
          <p:nvPr/>
        </p:nvSpPr>
        <p:spPr>
          <a:xfrm>
            <a:off x="7036782" y="5867624"/>
            <a:ext cx="59008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spc="288" dirty="0" err="1" smtClean="0">
                <a:solidFill>
                  <a:srgbClr val="36567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Umer</a:t>
            </a:r>
            <a:r>
              <a:rPr lang="en-US" sz="4800" b="1" spc="288" dirty="0" smtClean="0">
                <a:solidFill>
                  <a:srgbClr val="36567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 Farooq </a:t>
            </a:r>
            <a:endParaRPr lang="en-US" sz="4800" dirty="0"/>
          </a:p>
        </p:txBody>
      </p:sp>
      <p:sp>
        <p:nvSpPr>
          <p:cNvPr id="27" name="Freeform 17"/>
          <p:cNvSpPr/>
          <p:nvPr/>
        </p:nvSpPr>
        <p:spPr>
          <a:xfrm>
            <a:off x="5350804" y="4103315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17"/>
          <p:cNvSpPr/>
          <p:nvPr/>
        </p:nvSpPr>
        <p:spPr>
          <a:xfrm>
            <a:off x="5319679" y="5033198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7"/>
          <p:cNvSpPr/>
          <p:nvPr/>
        </p:nvSpPr>
        <p:spPr>
          <a:xfrm>
            <a:off x="5350804" y="6053855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7"/>
          <p:cNvSpPr/>
          <p:nvPr/>
        </p:nvSpPr>
        <p:spPr>
          <a:xfrm>
            <a:off x="5350803" y="7088203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84765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3" grpId="0"/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70689" y="3176727"/>
            <a:ext cx="9346622" cy="389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58"/>
              </a:lnSpc>
            </a:pPr>
            <a:r>
              <a:rPr lang="en-US" sz="16848" b="1" dirty="0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THANK YOU!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076145" y="7422744"/>
            <a:ext cx="4476229" cy="1039163"/>
            <a:chOff x="0" y="0"/>
            <a:chExt cx="998164" cy="1753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8164" cy="175329"/>
            </a:xfrm>
            <a:custGeom>
              <a:avLst/>
              <a:gdLst/>
              <a:ahLst/>
              <a:cxnLst/>
              <a:rect l="l" t="t" r="r" b="b"/>
              <a:pathLst>
                <a:path w="998164" h="175329">
                  <a:moveTo>
                    <a:pt x="87664" y="0"/>
                  </a:moveTo>
                  <a:lnTo>
                    <a:pt x="910500" y="0"/>
                  </a:lnTo>
                  <a:cubicBezTo>
                    <a:pt x="958915" y="0"/>
                    <a:pt x="998164" y="39249"/>
                    <a:pt x="998164" y="87664"/>
                  </a:cubicBezTo>
                  <a:lnTo>
                    <a:pt x="998164" y="87664"/>
                  </a:lnTo>
                  <a:cubicBezTo>
                    <a:pt x="998164" y="110914"/>
                    <a:pt x="988928" y="133212"/>
                    <a:pt x="972488" y="149652"/>
                  </a:cubicBezTo>
                  <a:cubicBezTo>
                    <a:pt x="956048" y="166093"/>
                    <a:pt x="933750" y="175329"/>
                    <a:pt x="910500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998164" cy="261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511163" y="7791225"/>
            <a:ext cx="305535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424608" y="-1072654"/>
            <a:ext cx="11438784" cy="2839490"/>
            <a:chOff x="0" y="0"/>
            <a:chExt cx="3012684" cy="7478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12684" cy="747849"/>
            </a:xfrm>
            <a:custGeom>
              <a:avLst/>
              <a:gdLst/>
              <a:ahLst/>
              <a:cxnLst/>
              <a:rect l="l" t="t" r="r" b="b"/>
              <a:pathLst>
                <a:path w="3012684" h="747849">
                  <a:moveTo>
                    <a:pt x="39932" y="0"/>
                  </a:moveTo>
                  <a:lnTo>
                    <a:pt x="2972752" y="0"/>
                  </a:lnTo>
                  <a:cubicBezTo>
                    <a:pt x="2994806" y="0"/>
                    <a:pt x="3012684" y="17878"/>
                    <a:pt x="3012684" y="39932"/>
                  </a:cubicBezTo>
                  <a:lnTo>
                    <a:pt x="3012684" y="707917"/>
                  </a:lnTo>
                  <a:cubicBezTo>
                    <a:pt x="3012684" y="729971"/>
                    <a:pt x="2994806" y="747849"/>
                    <a:pt x="2972752" y="747849"/>
                  </a:cubicBezTo>
                  <a:lnTo>
                    <a:pt x="39932" y="747849"/>
                  </a:lnTo>
                  <a:cubicBezTo>
                    <a:pt x="17878" y="747849"/>
                    <a:pt x="0" y="729971"/>
                    <a:pt x="0" y="707917"/>
                  </a:cubicBezTo>
                  <a:lnTo>
                    <a:pt x="0" y="39932"/>
                  </a:lnTo>
                  <a:cubicBezTo>
                    <a:pt x="0" y="17878"/>
                    <a:pt x="17878" y="0"/>
                    <a:pt x="39932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3012684" cy="833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395527" y="1028700"/>
            <a:ext cx="1496945" cy="149694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8673581" y="1447879"/>
            <a:ext cx="940838" cy="658587"/>
          </a:xfrm>
          <a:custGeom>
            <a:avLst/>
            <a:gdLst/>
            <a:ahLst/>
            <a:cxnLst/>
            <a:rect l="l" t="t" r="r" b="b"/>
            <a:pathLst>
              <a:path w="940838" h="658587">
                <a:moveTo>
                  <a:pt x="0" y="0"/>
                </a:moveTo>
                <a:lnTo>
                  <a:pt x="940838" y="0"/>
                </a:lnTo>
                <a:lnTo>
                  <a:pt x="940838" y="658587"/>
                </a:lnTo>
                <a:lnTo>
                  <a:pt x="0" y="658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424608" y="4750679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13344065" y="4750679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1519327" y="0"/>
                </a:moveTo>
                <a:lnTo>
                  <a:pt x="0" y="0"/>
                </a:lnTo>
                <a:lnTo>
                  <a:pt x="0" y="469610"/>
                </a:lnTo>
                <a:lnTo>
                  <a:pt x="1519327" y="469610"/>
                </a:lnTo>
                <a:lnTo>
                  <a:pt x="15193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9525" y="8996715"/>
            <a:ext cx="18288000" cy="1290285"/>
            <a:chOff x="0" y="0"/>
            <a:chExt cx="4816593" cy="3398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16592" cy="339828"/>
            </a:xfrm>
            <a:custGeom>
              <a:avLst/>
              <a:gdLst/>
              <a:ahLst/>
              <a:cxnLst/>
              <a:rect l="l" t="t" r="r" b="b"/>
              <a:pathLst>
                <a:path w="4816592" h="339828">
                  <a:moveTo>
                    <a:pt x="0" y="0"/>
                  </a:moveTo>
                  <a:lnTo>
                    <a:pt x="4816592" y="0"/>
                  </a:lnTo>
                  <a:lnTo>
                    <a:pt x="4816592" y="339828"/>
                  </a:lnTo>
                  <a:lnTo>
                    <a:pt x="0" y="339828"/>
                  </a:lnTo>
                  <a:close/>
                </a:path>
              </a:pathLst>
            </a:custGeom>
            <a:solidFill>
              <a:srgbClr val="0E2F5F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4816593" cy="425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98692" y="7712953"/>
            <a:ext cx="3255108" cy="329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sng" dirty="0">
                <a:solidFill>
                  <a:schemeClr val="bg1"/>
                </a:solidFill>
                <a:latin typeface="Times New Roman Bold"/>
                <a:ea typeface="Times New Roman Bold"/>
                <a:cs typeface="Times New Roman Bold"/>
                <a:sym typeface="Times New Roman Bold"/>
                <a:hlinkClick r:id="rId8" tooltip="https://bit.ly/3XfUGw2"/>
              </a:rPr>
              <a:t>https://</a:t>
            </a:r>
            <a:r>
              <a:rPr lang="en-US" sz="2000" b="1" u="sng" dirty="0" smtClean="0">
                <a:solidFill>
                  <a:schemeClr val="bg1"/>
                </a:solidFill>
                <a:latin typeface="Times New Roman Bold"/>
                <a:ea typeface="Times New Roman Bold"/>
                <a:cs typeface="Times New Roman Bold"/>
                <a:sym typeface="Times New Roman Bold"/>
                <a:hlinkClick r:id="rId8" tooltip="https://bit.ly/3XfUGw2"/>
              </a:rPr>
              <a:t>bit.ly/3XfUGw2z</a:t>
            </a:r>
            <a:endParaRPr lang="en-US" sz="2000" b="1" u="sng" dirty="0">
              <a:solidFill>
                <a:schemeClr val="bg1"/>
              </a:solidFill>
              <a:latin typeface="Times New Roman Bold"/>
              <a:ea typeface="Times New Roman Bold"/>
              <a:cs typeface="Times New Roman Bold"/>
              <a:sym typeface="Times New Roman Bold"/>
              <a:hlinkClick r:id="rId8" tooltip="https://bit.ly/3XfUGw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4028" y="6733028"/>
            <a:ext cx="5050544" cy="5050544"/>
          </a:xfrm>
          <a:custGeom>
            <a:avLst/>
            <a:gdLst/>
            <a:ahLst/>
            <a:cxnLst/>
            <a:rect l="l" t="t" r="r" b="b"/>
            <a:pathLst>
              <a:path w="5050544" h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1" y="4392170"/>
            <a:ext cx="4849092" cy="5894830"/>
            <a:chOff x="0" y="0"/>
            <a:chExt cx="1488104" cy="1552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8104" cy="1552548"/>
            </a:xfrm>
            <a:custGeom>
              <a:avLst/>
              <a:gdLst/>
              <a:ahLst/>
              <a:cxnLst/>
              <a:rect l="l" t="t" r="r" b="b"/>
              <a:pathLst>
                <a:path w="1488104" h="1552548">
                  <a:moveTo>
                    <a:pt x="0" y="0"/>
                  </a:moveTo>
                  <a:lnTo>
                    <a:pt x="1488104" y="0"/>
                  </a:lnTo>
                  <a:lnTo>
                    <a:pt x="1488104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488104" cy="163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3619" y="1574984"/>
            <a:ext cx="5650143" cy="565014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648406" y="1028700"/>
            <a:ext cx="1858734" cy="185873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277754" y="1509529"/>
            <a:ext cx="600038" cy="897076"/>
          </a:xfrm>
          <a:custGeom>
            <a:avLst/>
            <a:gdLst/>
            <a:ahLst/>
            <a:cxnLst/>
            <a:rect l="l" t="t" r="r" b="b"/>
            <a:pathLst>
              <a:path w="600038" h="897076">
                <a:moveTo>
                  <a:pt x="0" y="0"/>
                </a:moveTo>
                <a:lnTo>
                  <a:pt x="600038" y="0"/>
                </a:lnTo>
                <a:lnTo>
                  <a:pt x="600038" y="897076"/>
                </a:lnTo>
                <a:lnTo>
                  <a:pt x="0" y="897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558327" y="8817045"/>
            <a:ext cx="2763919" cy="882511"/>
          </a:xfrm>
          <a:custGeom>
            <a:avLst/>
            <a:gdLst/>
            <a:ahLst/>
            <a:cxnLst/>
            <a:rect l="l" t="t" r="r" b="b"/>
            <a:pathLst>
              <a:path w="2763919" h="882511">
                <a:moveTo>
                  <a:pt x="0" y="0"/>
                </a:moveTo>
                <a:lnTo>
                  <a:pt x="2763918" y="0"/>
                </a:lnTo>
                <a:lnTo>
                  <a:pt x="2763918" y="882510"/>
                </a:lnTo>
                <a:lnTo>
                  <a:pt x="0" y="8825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198545" y="8799767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90" y="0"/>
                </a:lnTo>
                <a:lnTo>
                  <a:pt x="1483490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000353" y="1689442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7" y="0"/>
                </a:lnTo>
                <a:lnTo>
                  <a:pt x="1025127" y="1025128"/>
                </a:lnTo>
                <a:lnTo>
                  <a:pt x="0" y="1025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052048" y="1911837"/>
            <a:ext cx="11931152" cy="624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93026" lvl="1" indent="-446513" algn="just">
              <a:lnSpc>
                <a:spcPts val="9844"/>
              </a:lnSpc>
              <a:buFont typeface="Arial"/>
              <a:buChar char="•"/>
            </a:pPr>
            <a:r>
              <a:rPr lang="en-US" sz="4136" b="1" spc="300" dirty="0">
                <a:solidFill>
                  <a:srgbClr val="0E2F5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Automate repetitive data science tasks</a:t>
            </a:r>
          </a:p>
          <a:p>
            <a:pPr marL="1080000" lvl="1" indent="-446513" algn="just">
              <a:lnSpc>
                <a:spcPct val="150000"/>
              </a:lnSpc>
              <a:buFont typeface="Arial"/>
              <a:buChar char="•"/>
            </a:pPr>
            <a:r>
              <a:rPr lang="en-US" sz="4136" b="1" spc="300" dirty="0">
                <a:solidFill>
                  <a:srgbClr val="0E2F5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Improve efficiency and reduce human error</a:t>
            </a:r>
          </a:p>
          <a:p>
            <a:pPr marL="1080000" lvl="1" indent="-446513" algn="just">
              <a:lnSpc>
                <a:spcPct val="150000"/>
              </a:lnSpc>
              <a:buFont typeface="Arial"/>
              <a:buChar char="•"/>
            </a:pPr>
            <a:r>
              <a:rPr lang="en-US" sz="4136" b="1" spc="300" dirty="0">
                <a:solidFill>
                  <a:srgbClr val="0E2F5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Allow data scientists to focus on high-level decision-making</a:t>
            </a:r>
          </a:p>
          <a:p>
            <a:pPr algn="just">
              <a:lnSpc>
                <a:spcPts val="9130"/>
              </a:lnSpc>
            </a:pPr>
            <a:endParaRPr lang="en-US" sz="4136" b="1" spc="66" dirty="0">
              <a:solidFill>
                <a:srgbClr val="0E2F5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691509" y="1104726"/>
            <a:ext cx="4904983" cy="204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19"/>
              </a:lnSpc>
            </a:pPr>
            <a:r>
              <a:rPr lang="en-US" sz="5999" b="1" dirty="0">
                <a:solidFill>
                  <a:srgbClr val="0E2F5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Objective</a:t>
            </a:r>
          </a:p>
          <a:p>
            <a:pPr algn="l">
              <a:lnSpc>
                <a:spcPts val="7619"/>
              </a:lnSpc>
            </a:pPr>
            <a:endParaRPr lang="en-US" sz="5999" b="1" dirty="0">
              <a:solidFill>
                <a:srgbClr val="0E2F5F"/>
              </a:solidFill>
              <a:latin typeface="Times New Roman Ultra-Bold"/>
              <a:ea typeface="Times New Roman Ultra-Bold"/>
              <a:cs typeface="Times New Roman Ultra-Bold"/>
              <a:sym typeface="Times New Roman Ultra-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14913" y="1319314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59" y="0"/>
                </a:lnTo>
                <a:lnTo>
                  <a:pt x="1226459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98985" y="1028700"/>
            <a:ext cx="960315" cy="960315"/>
          </a:xfrm>
          <a:custGeom>
            <a:avLst/>
            <a:gdLst/>
            <a:ahLst/>
            <a:cxnLst/>
            <a:rect l="l" t="t" r="r" b="b"/>
            <a:pathLst>
              <a:path w="960315" h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2332928"/>
            <a:ext cx="18288000" cy="6925372"/>
            <a:chOff x="0" y="0"/>
            <a:chExt cx="4816593" cy="18239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823966"/>
            </a:xfrm>
            <a:custGeom>
              <a:avLst/>
              <a:gdLst/>
              <a:ahLst/>
              <a:cxnLst/>
              <a:rect l="l" t="t" r="r" b="b"/>
              <a:pathLst>
                <a:path w="4816592" h="1823966">
                  <a:moveTo>
                    <a:pt x="0" y="0"/>
                  </a:moveTo>
                  <a:lnTo>
                    <a:pt x="4816592" y="0"/>
                  </a:lnTo>
                  <a:lnTo>
                    <a:pt x="4816592" y="1823966"/>
                  </a:lnTo>
                  <a:lnTo>
                    <a:pt x="0" y="18239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4816593" cy="1909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91890" y="1166914"/>
            <a:ext cx="8945876" cy="194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25"/>
              </a:lnSpc>
            </a:pPr>
            <a:r>
              <a:rPr lang="en-US" sz="5689" b="1" dirty="0">
                <a:solidFill>
                  <a:srgbClr val="0E2F5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Problem Statement</a:t>
            </a:r>
          </a:p>
          <a:p>
            <a:pPr algn="l">
              <a:lnSpc>
                <a:spcPts val="7225"/>
              </a:lnSpc>
            </a:pPr>
            <a:endParaRPr lang="en-US" sz="5689" b="1" dirty="0">
              <a:solidFill>
                <a:srgbClr val="0E2F5F"/>
              </a:solidFill>
              <a:latin typeface="Times New Roman Ultra-Bold"/>
              <a:ea typeface="Times New Roman Ultra-Bold"/>
              <a:cs typeface="Times New Roman Ultra-Bold"/>
              <a:sym typeface="Times New Roman Ultra-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362776" y="2472495"/>
            <a:ext cx="4829892" cy="5894830"/>
            <a:chOff x="0" y="0"/>
            <a:chExt cx="1272070" cy="15525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72070" cy="1552548"/>
            </a:xfrm>
            <a:custGeom>
              <a:avLst/>
              <a:gdLst/>
              <a:ahLst/>
              <a:cxnLst/>
              <a:rect l="l" t="t" r="r" b="b"/>
              <a:pathLst>
                <a:path w="1272070" h="1552548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8EB4E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1272070" cy="163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91890" y="2044627"/>
            <a:ext cx="13809910" cy="675056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885195" lvl="1" indent="-442598" algn="just">
              <a:lnSpc>
                <a:spcPts val="9061"/>
              </a:lnSpc>
              <a:buFont typeface="Arial"/>
              <a:buChar char="•"/>
            </a:pPr>
            <a:r>
              <a:rPr lang="en-US" sz="4100" b="1" spc="300" dirty="0">
                <a:solidFill>
                  <a:srgbClr val="0E2F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scientists spend 60-80% of their time on </a:t>
            </a:r>
          </a:p>
          <a:p>
            <a:pPr algn="just"/>
            <a:r>
              <a:rPr lang="en-US" sz="4100" b="1" spc="300" dirty="0">
                <a:solidFill>
                  <a:srgbClr val="0E2F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data preprocessing and </a:t>
            </a:r>
            <a:r>
              <a:rPr lang="en-US" sz="4100" b="1" spc="300" dirty="0" smtClean="0">
                <a:solidFill>
                  <a:srgbClr val="0E2F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cleaning</a:t>
            </a:r>
          </a:p>
          <a:p>
            <a:pPr algn="just"/>
            <a:endParaRPr lang="en-US" sz="4100" b="1" spc="300" dirty="0">
              <a:solidFill>
                <a:srgbClr val="0E2F5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85195" lvl="1" indent="-442598" algn="just">
              <a:buFont typeface="Arial"/>
              <a:buChar char="•"/>
            </a:pPr>
            <a:r>
              <a:rPr lang="en-US" sz="4100" b="1" spc="300" dirty="0">
                <a:solidFill>
                  <a:srgbClr val="0E2F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 feature engineering and model evaluation </a:t>
            </a:r>
          </a:p>
          <a:p>
            <a:pPr algn="just"/>
            <a:r>
              <a:rPr lang="en-US" sz="4100" b="1" spc="300" dirty="0">
                <a:solidFill>
                  <a:srgbClr val="0E2F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slow down </a:t>
            </a:r>
            <a:r>
              <a:rPr lang="en-US" sz="4100" b="1" spc="300" dirty="0" smtClean="0">
                <a:solidFill>
                  <a:srgbClr val="0E2F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innovation</a:t>
            </a:r>
          </a:p>
          <a:p>
            <a:pPr algn="just"/>
            <a:endParaRPr lang="en-US" sz="4100" b="1" spc="300" dirty="0">
              <a:solidFill>
                <a:srgbClr val="0E2F5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85195" lvl="1" indent="-442598" algn="just">
              <a:buFont typeface="Arial"/>
              <a:buChar char="•"/>
            </a:pPr>
            <a:r>
              <a:rPr lang="en-US" sz="4100" b="1" spc="300" dirty="0">
                <a:solidFill>
                  <a:srgbClr val="0E2F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for an AI-driven </a:t>
            </a:r>
            <a:r>
              <a:rPr lang="en-US" sz="4100" b="1" spc="300" dirty="0" smtClean="0">
                <a:solidFill>
                  <a:srgbClr val="0E2F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automation tool to streamline workflows</a:t>
            </a:r>
            <a:endParaRPr lang="en-US" sz="4100" b="1" spc="300" dirty="0">
              <a:solidFill>
                <a:srgbClr val="0E2F5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9061"/>
              </a:lnSpc>
            </a:pPr>
            <a:endParaRPr lang="en-US" sz="4100" spc="627" dirty="0">
              <a:solidFill>
                <a:srgbClr val="0E2F5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998375" y="9258300"/>
            <a:ext cx="960315" cy="960315"/>
          </a:xfrm>
          <a:custGeom>
            <a:avLst/>
            <a:gdLst/>
            <a:ahLst/>
            <a:cxnLst/>
            <a:rect l="l" t="t" r="r" b="b"/>
            <a:pathLst>
              <a:path w="960315" h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2996" y="2782372"/>
            <a:ext cx="18288000" cy="5894830"/>
            <a:chOff x="0" y="0"/>
            <a:chExt cx="4816593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52548"/>
            </a:xfrm>
            <a:custGeom>
              <a:avLst/>
              <a:gdLst/>
              <a:ahLst/>
              <a:cxnLst/>
              <a:rect l="l" t="t" r="r" b="b"/>
              <a:pathLst>
                <a:path w="4816592" h="1552548">
                  <a:moveTo>
                    <a:pt x="0" y="0"/>
                  </a:moveTo>
                  <a:lnTo>
                    <a:pt x="4816592" y="0"/>
                  </a:lnTo>
                  <a:lnTo>
                    <a:pt x="4816592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816593" cy="163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5172075"/>
            <a:ext cx="5060185" cy="665701"/>
            <a:chOff x="0" y="0"/>
            <a:chExt cx="1332724" cy="1753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32724" cy="175329"/>
            </a:xfrm>
            <a:custGeom>
              <a:avLst/>
              <a:gdLst/>
              <a:ahLst/>
              <a:cxnLst/>
              <a:rect l="l" t="t" r="r" b="b"/>
              <a:pathLst>
                <a:path w="1332724" h="175329">
                  <a:moveTo>
                    <a:pt x="78028" y="0"/>
                  </a:moveTo>
                  <a:lnTo>
                    <a:pt x="1254695" y="0"/>
                  </a:lnTo>
                  <a:cubicBezTo>
                    <a:pt x="1297789" y="0"/>
                    <a:pt x="1332724" y="34934"/>
                    <a:pt x="1332724" y="78028"/>
                  </a:cubicBezTo>
                  <a:lnTo>
                    <a:pt x="1332724" y="97300"/>
                  </a:lnTo>
                  <a:cubicBezTo>
                    <a:pt x="1332724" y="117995"/>
                    <a:pt x="1324503" y="137841"/>
                    <a:pt x="1309870" y="152475"/>
                  </a:cubicBezTo>
                  <a:cubicBezTo>
                    <a:pt x="1295236" y="167108"/>
                    <a:pt x="1275390" y="175329"/>
                    <a:pt x="1254695" y="175329"/>
                  </a:cubicBezTo>
                  <a:lnTo>
                    <a:pt x="78028" y="175329"/>
                  </a:lnTo>
                  <a:cubicBezTo>
                    <a:pt x="57334" y="175329"/>
                    <a:pt x="37487" y="167108"/>
                    <a:pt x="22854" y="152475"/>
                  </a:cubicBezTo>
                  <a:cubicBezTo>
                    <a:pt x="8221" y="137841"/>
                    <a:pt x="0" y="117995"/>
                    <a:pt x="0" y="97300"/>
                  </a:cubicBezTo>
                  <a:lnTo>
                    <a:pt x="0" y="78028"/>
                  </a:lnTo>
                  <a:cubicBezTo>
                    <a:pt x="0" y="57334"/>
                    <a:pt x="8221" y="37487"/>
                    <a:pt x="22854" y="22854"/>
                  </a:cubicBezTo>
                  <a:cubicBezTo>
                    <a:pt x="37487" y="8221"/>
                    <a:pt x="57334" y="0"/>
                    <a:pt x="78028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1332724" cy="261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13908" y="3069084"/>
            <a:ext cx="5060185" cy="991187"/>
            <a:chOff x="0" y="-85725"/>
            <a:chExt cx="1332724" cy="2610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32724" cy="175329"/>
            </a:xfrm>
            <a:custGeom>
              <a:avLst/>
              <a:gdLst/>
              <a:ahLst/>
              <a:cxnLst/>
              <a:rect l="l" t="t" r="r" b="b"/>
              <a:pathLst>
                <a:path w="1332724" h="175329">
                  <a:moveTo>
                    <a:pt x="78028" y="0"/>
                  </a:moveTo>
                  <a:lnTo>
                    <a:pt x="1254695" y="0"/>
                  </a:lnTo>
                  <a:cubicBezTo>
                    <a:pt x="1297789" y="0"/>
                    <a:pt x="1332724" y="34934"/>
                    <a:pt x="1332724" y="78028"/>
                  </a:cubicBezTo>
                  <a:lnTo>
                    <a:pt x="1332724" y="97300"/>
                  </a:lnTo>
                  <a:cubicBezTo>
                    <a:pt x="1332724" y="117995"/>
                    <a:pt x="1324503" y="137841"/>
                    <a:pt x="1309870" y="152475"/>
                  </a:cubicBezTo>
                  <a:cubicBezTo>
                    <a:pt x="1295236" y="167108"/>
                    <a:pt x="1275390" y="175329"/>
                    <a:pt x="1254695" y="175329"/>
                  </a:cubicBezTo>
                  <a:lnTo>
                    <a:pt x="78028" y="175329"/>
                  </a:lnTo>
                  <a:cubicBezTo>
                    <a:pt x="57334" y="175329"/>
                    <a:pt x="37487" y="167108"/>
                    <a:pt x="22854" y="152475"/>
                  </a:cubicBezTo>
                  <a:cubicBezTo>
                    <a:pt x="8221" y="137841"/>
                    <a:pt x="0" y="117995"/>
                    <a:pt x="0" y="97300"/>
                  </a:cubicBezTo>
                  <a:lnTo>
                    <a:pt x="0" y="78028"/>
                  </a:lnTo>
                  <a:cubicBezTo>
                    <a:pt x="0" y="57334"/>
                    <a:pt x="8221" y="37487"/>
                    <a:pt x="22854" y="22854"/>
                  </a:cubicBezTo>
                  <a:cubicBezTo>
                    <a:pt x="37487" y="8221"/>
                    <a:pt x="57334" y="0"/>
                    <a:pt x="78028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1332724" cy="261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99115" y="5172075"/>
            <a:ext cx="5060185" cy="665701"/>
            <a:chOff x="0" y="0"/>
            <a:chExt cx="1332724" cy="1753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32724" cy="175329"/>
            </a:xfrm>
            <a:custGeom>
              <a:avLst/>
              <a:gdLst/>
              <a:ahLst/>
              <a:cxnLst/>
              <a:rect l="l" t="t" r="r" b="b"/>
              <a:pathLst>
                <a:path w="1332724" h="175329">
                  <a:moveTo>
                    <a:pt x="78028" y="0"/>
                  </a:moveTo>
                  <a:lnTo>
                    <a:pt x="1254695" y="0"/>
                  </a:lnTo>
                  <a:cubicBezTo>
                    <a:pt x="1297789" y="0"/>
                    <a:pt x="1332724" y="34934"/>
                    <a:pt x="1332724" y="78028"/>
                  </a:cubicBezTo>
                  <a:lnTo>
                    <a:pt x="1332724" y="97300"/>
                  </a:lnTo>
                  <a:cubicBezTo>
                    <a:pt x="1332724" y="117995"/>
                    <a:pt x="1324503" y="137841"/>
                    <a:pt x="1309870" y="152475"/>
                  </a:cubicBezTo>
                  <a:cubicBezTo>
                    <a:pt x="1295236" y="167108"/>
                    <a:pt x="1275390" y="175329"/>
                    <a:pt x="1254695" y="175329"/>
                  </a:cubicBezTo>
                  <a:lnTo>
                    <a:pt x="78028" y="175329"/>
                  </a:lnTo>
                  <a:cubicBezTo>
                    <a:pt x="57334" y="175329"/>
                    <a:pt x="37487" y="167108"/>
                    <a:pt x="22854" y="152475"/>
                  </a:cubicBezTo>
                  <a:cubicBezTo>
                    <a:pt x="8221" y="137841"/>
                    <a:pt x="0" y="117995"/>
                    <a:pt x="0" y="97300"/>
                  </a:cubicBezTo>
                  <a:lnTo>
                    <a:pt x="0" y="78028"/>
                  </a:lnTo>
                  <a:cubicBezTo>
                    <a:pt x="0" y="57334"/>
                    <a:pt x="8221" y="37487"/>
                    <a:pt x="22854" y="22854"/>
                  </a:cubicBezTo>
                  <a:cubicBezTo>
                    <a:pt x="37487" y="8221"/>
                    <a:pt x="57334" y="0"/>
                    <a:pt x="78028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1332724" cy="261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6005026"/>
            <a:ext cx="5060185" cy="1998158"/>
            <a:chOff x="0" y="0"/>
            <a:chExt cx="1332724" cy="52626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32724" cy="526264"/>
            </a:xfrm>
            <a:custGeom>
              <a:avLst/>
              <a:gdLst/>
              <a:ahLst/>
              <a:cxnLst/>
              <a:rect l="l" t="t" r="r" b="b"/>
              <a:pathLst>
                <a:path w="1332724" h="526264">
                  <a:moveTo>
                    <a:pt x="29069" y="0"/>
                  </a:moveTo>
                  <a:lnTo>
                    <a:pt x="1303654" y="0"/>
                  </a:lnTo>
                  <a:cubicBezTo>
                    <a:pt x="1319709" y="0"/>
                    <a:pt x="1332724" y="13015"/>
                    <a:pt x="1332724" y="29069"/>
                  </a:cubicBezTo>
                  <a:lnTo>
                    <a:pt x="1332724" y="497195"/>
                  </a:lnTo>
                  <a:cubicBezTo>
                    <a:pt x="1332724" y="504904"/>
                    <a:pt x="1329661" y="512298"/>
                    <a:pt x="1324209" y="517750"/>
                  </a:cubicBezTo>
                  <a:cubicBezTo>
                    <a:pt x="1318758" y="523201"/>
                    <a:pt x="1311364" y="526264"/>
                    <a:pt x="1303654" y="526264"/>
                  </a:cubicBezTo>
                  <a:lnTo>
                    <a:pt x="29069" y="526264"/>
                  </a:lnTo>
                  <a:cubicBezTo>
                    <a:pt x="13015" y="526264"/>
                    <a:pt x="0" y="513249"/>
                    <a:pt x="0" y="497195"/>
                  </a:cubicBezTo>
                  <a:lnTo>
                    <a:pt x="0" y="29069"/>
                  </a:lnTo>
                  <a:cubicBezTo>
                    <a:pt x="0" y="13015"/>
                    <a:pt x="13015" y="0"/>
                    <a:pt x="29069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1332724" cy="611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613908" y="3902034"/>
            <a:ext cx="5060185" cy="2323645"/>
            <a:chOff x="0" y="-85725"/>
            <a:chExt cx="1332724" cy="61198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32724" cy="526264"/>
            </a:xfrm>
            <a:custGeom>
              <a:avLst/>
              <a:gdLst/>
              <a:ahLst/>
              <a:cxnLst/>
              <a:rect l="l" t="t" r="r" b="b"/>
              <a:pathLst>
                <a:path w="1332724" h="526264">
                  <a:moveTo>
                    <a:pt x="29069" y="0"/>
                  </a:moveTo>
                  <a:lnTo>
                    <a:pt x="1303654" y="0"/>
                  </a:lnTo>
                  <a:cubicBezTo>
                    <a:pt x="1319709" y="0"/>
                    <a:pt x="1332724" y="13015"/>
                    <a:pt x="1332724" y="29069"/>
                  </a:cubicBezTo>
                  <a:lnTo>
                    <a:pt x="1332724" y="497195"/>
                  </a:lnTo>
                  <a:cubicBezTo>
                    <a:pt x="1332724" y="504904"/>
                    <a:pt x="1329661" y="512298"/>
                    <a:pt x="1324209" y="517750"/>
                  </a:cubicBezTo>
                  <a:cubicBezTo>
                    <a:pt x="1318758" y="523201"/>
                    <a:pt x="1311364" y="526264"/>
                    <a:pt x="1303654" y="526264"/>
                  </a:cubicBezTo>
                  <a:lnTo>
                    <a:pt x="29069" y="526264"/>
                  </a:lnTo>
                  <a:cubicBezTo>
                    <a:pt x="13015" y="526264"/>
                    <a:pt x="0" y="513249"/>
                    <a:pt x="0" y="497195"/>
                  </a:cubicBezTo>
                  <a:lnTo>
                    <a:pt x="0" y="29069"/>
                  </a:lnTo>
                  <a:cubicBezTo>
                    <a:pt x="0" y="13015"/>
                    <a:pt x="13015" y="0"/>
                    <a:pt x="29069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1332724" cy="611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199115" y="6005026"/>
            <a:ext cx="5060185" cy="1998158"/>
            <a:chOff x="0" y="0"/>
            <a:chExt cx="1332724" cy="52626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32724" cy="526264"/>
            </a:xfrm>
            <a:custGeom>
              <a:avLst/>
              <a:gdLst/>
              <a:ahLst/>
              <a:cxnLst/>
              <a:rect l="l" t="t" r="r" b="b"/>
              <a:pathLst>
                <a:path w="1332724" h="526264">
                  <a:moveTo>
                    <a:pt x="29069" y="0"/>
                  </a:moveTo>
                  <a:lnTo>
                    <a:pt x="1303654" y="0"/>
                  </a:lnTo>
                  <a:cubicBezTo>
                    <a:pt x="1319709" y="0"/>
                    <a:pt x="1332724" y="13015"/>
                    <a:pt x="1332724" y="29069"/>
                  </a:cubicBezTo>
                  <a:lnTo>
                    <a:pt x="1332724" y="497195"/>
                  </a:lnTo>
                  <a:cubicBezTo>
                    <a:pt x="1332724" y="504904"/>
                    <a:pt x="1329661" y="512298"/>
                    <a:pt x="1324209" y="517750"/>
                  </a:cubicBezTo>
                  <a:cubicBezTo>
                    <a:pt x="1318758" y="523201"/>
                    <a:pt x="1311364" y="526264"/>
                    <a:pt x="1303654" y="526264"/>
                  </a:cubicBezTo>
                  <a:lnTo>
                    <a:pt x="29069" y="526264"/>
                  </a:lnTo>
                  <a:cubicBezTo>
                    <a:pt x="13015" y="526264"/>
                    <a:pt x="0" y="513249"/>
                    <a:pt x="0" y="497195"/>
                  </a:cubicBezTo>
                  <a:lnTo>
                    <a:pt x="0" y="29069"/>
                  </a:lnTo>
                  <a:cubicBezTo>
                    <a:pt x="0" y="13015"/>
                    <a:pt x="13015" y="0"/>
                    <a:pt x="29069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1332724" cy="611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850742" y="6671785"/>
            <a:ext cx="2586515" cy="258651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25" name="Freeform 25"/>
          <p:cNvSpPr/>
          <p:nvPr/>
        </p:nvSpPr>
        <p:spPr>
          <a:xfrm>
            <a:off x="4505581" y="3685992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2198541" y="3660336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5"/>
                </a:lnTo>
                <a:lnTo>
                  <a:pt x="0" y="11087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4420799" y="1128729"/>
            <a:ext cx="9240410" cy="2094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91"/>
              </a:lnSpc>
            </a:pPr>
            <a:r>
              <a:rPr lang="en-US" sz="6213" b="1" dirty="0">
                <a:solidFill>
                  <a:srgbClr val="0E2F5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Technical Details</a:t>
            </a:r>
          </a:p>
          <a:p>
            <a:pPr marL="0" lvl="0" indent="0" algn="ctr">
              <a:lnSpc>
                <a:spcPts val="7891"/>
              </a:lnSpc>
              <a:spcBef>
                <a:spcPct val="0"/>
              </a:spcBef>
            </a:pPr>
            <a:endParaRPr lang="en-US" sz="6213" b="1" dirty="0">
              <a:solidFill>
                <a:srgbClr val="0E2F5F"/>
              </a:solidFill>
              <a:latin typeface="Times New Roman Ultra-Bold"/>
              <a:ea typeface="Times New Roman Ultra-Bold"/>
              <a:cs typeface="Times New Roman Ultra-Bold"/>
              <a:sym typeface="Times New Roman Ultra-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853931" y="3461373"/>
            <a:ext cx="2580138" cy="43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 dirty="0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#02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289020" y="5238878"/>
            <a:ext cx="4880376" cy="43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 dirty="0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#03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40331" y="6199726"/>
            <a:ext cx="4236922" cy="1401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7"/>
              </a:lnSpc>
            </a:pPr>
            <a:r>
              <a:rPr lang="en-US" sz="2576" b="1" dirty="0">
                <a:solidFill>
                  <a:srgbClr val="E1EDF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Python, </a:t>
            </a:r>
            <a:r>
              <a:rPr lang="en-US" sz="2576" b="1" dirty="0" err="1">
                <a:solidFill>
                  <a:srgbClr val="E1EDF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Streamlit</a:t>
            </a:r>
            <a:r>
              <a:rPr lang="en-US" sz="2576" b="1" dirty="0">
                <a:solidFill>
                  <a:srgbClr val="E1EDF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, Pandas, </a:t>
            </a:r>
            <a:r>
              <a:rPr lang="en-US" sz="2576" b="1" dirty="0" err="1">
                <a:solidFill>
                  <a:srgbClr val="E1EDF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Matplotlib</a:t>
            </a:r>
            <a:r>
              <a:rPr lang="en-US" sz="2576" b="1" dirty="0">
                <a:solidFill>
                  <a:srgbClr val="E1EDF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, </a:t>
            </a:r>
            <a:r>
              <a:rPr lang="en-US" sz="2576" b="1" dirty="0" err="1">
                <a:solidFill>
                  <a:srgbClr val="E1EDF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Seaborn</a:t>
            </a:r>
            <a:r>
              <a:rPr lang="en-US" sz="2576" b="1" dirty="0">
                <a:solidFill>
                  <a:srgbClr val="E1EDF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, </a:t>
            </a:r>
            <a:r>
              <a:rPr lang="en-US" sz="2576" b="1" dirty="0" err="1">
                <a:solidFill>
                  <a:srgbClr val="E1EDF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Plotly</a:t>
            </a:r>
            <a:r>
              <a:rPr lang="en-US" sz="2576" b="1" dirty="0">
                <a:solidFill>
                  <a:srgbClr val="E1EDF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, </a:t>
            </a:r>
            <a:r>
              <a:rPr lang="en-US" sz="2576" b="1" dirty="0" err="1">
                <a:solidFill>
                  <a:srgbClr val="E1EDF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Scikit</a:t>
            </a:r>
            <a:r>
              <a:rPr lang="en-US" sz="2576" b="1" dirty="0">
                <a:solidFill>
                  <a:srgbClr val="E1EDF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-learn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93259" y="5238878"/>
            <a:ext cx="4331066" cy="43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 dirty="0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#01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199383" y="6317902"/>
            <a:ext cx="5070917" cy="1685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7"/>
              </a:lnSpc>
            </a:pPr>
            <a:r>
              <a:rPr lang="en-US" sz="3084" b="1" dirty="0">
                <a:solidFill>
                  <a:srgbClr val="E1EDF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Hugging Face API for model deployment</a:t>
            </a:r>
          </a:p>
          <a:p>
            <a:pPr algn="ctr">
              <a:lnSpc>
                <a:spcPts val="4317"/>
              </a:lnSpc>
            </a:pPr>
            <a:endParaRPr lang="en-US" sz="3084" b="1" dirty="0">
              <a:solidFill>
                <a:srgbClr val="E1EDFC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010207" y="4466178"/>
            <a:ext cx="4267586" cy="141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3"/>
              </a:lnSpc>
            </a:pPr>
            <a:r>
              <a:rPr lang="en-US" sz="2595" b="1" dirty="0">
                <a:solidFill>
                  <a:srgbClr val="E1EDF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Supports automation of data cleaning, visualization, and modeling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"/>
                            </p:stCondLst>
                            <p:childTnLst>
                              <p:par>
                                <p:cTn id="6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614791" y="4533900"/>
            <a:ext cx="4092612" cy="21680"/>
          </a:xfrm>
          <a:prstGeom prst="line">
            <a:avLst/>
          </a:prstGeom>
          <a:ln w="38100" cap="flat">
            <a:solidFill>
              <a:srgbClr val="5188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5385160" y="4058800"/>
            <a:ext cx="1001461" cy="1055578"/>
            <a:chOff x="0" y="-9525"/>
            <a:chExt cx="812800" cy="8223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98221" y="4033904"/>
            <a:ext cx="1043351" cy="104335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707403" y="4033904"/>
            <a:ext cx="1043351" cy="104335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039787" y="7329523"/>
            <a:ext cx="3919098" cy="2199491"/>
            <a:chOff x="0" y="0"/>
            <a:chExt cx="607171" cy="34075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07171" cy="340759"/>
            </a:xfrm>
            <a:custGeom>
              <a:avLst/>
              <a:gdLst/>
              <a:ahLst/>
              <a:cxnLst/>
              <a:rect l="l" t="t" r="r" b="b"/>
              <a:pathLst>
                <a:path w="607171" h="340759">
                  <a:moveTo>
                    <a:pt x="31607" y="0"/>
                  </a:moveTo>
                  <a:lnTo>
                    <a:pt x="575564" y="0"/>
                  </a:lnTo>
                  <a:cubicBezTo>
                    <a:pt x="583947" y="0"/>
                    <a:pt x="591986" y="3330"/>
                    <a:pt x="597913" y="9257"/>
                  </a:cubicBezTo>
                  <a:cubicBezTo>
                    <a:pt x="603841" y="15185"/>
                    <a:pt x="607171" y="23224"/>
                    <a:pt x="607171" y="31607"/>
                  </a:cubicBezTo>
                  <a:lnTo>
                    <a:pt x="607171" y="309152"/>
                  </a:lnTo>
                  <a:cubicBezTo>
                    <a:pt x="607171" y="317535"/>
                    <a:pt x="603841" y="325574"/>
                    <a:pt x="597913" y="331501"/>
                  </a:cubicBezTo>
                  <a:cubicBezTo>
                    <a:pt x="591986" y="337429"/>
                    <a:pt x="583947" y="340759"/>
                    <a:pt x="575564" y="340759"/>
                  </a:cubicBezTo>
                  <a:lnTo>
                    <a:pt x="31607" y="340759"/>
                  </a:lnTo>
                  <a:cubicBezTo>
                    <a:pt x="14151" y="340759"/>
                    <a:pt x="0" y="326608"/>
                    <a:pt x="0" y="309152"/>
                  </a:cubicBezTo>
                  <a:lnTo>
                    <a:pt x="0" y="31607"/>
                  </a:lnTo>
                  <a:cubicBezTo>
                    <a:pt x="0" y="23224"/>
                    <a:pt x="3330" y="15185"/>
                    <a:pt x="9257" y="9257"/>
                  </a:cubicBezTo>
                  <a:cubicBezTo>
                    <a:pt x="15185" y="3330"/>
                    <a:pt x="23224" y="0"/>
                    <a:pt x="31607" y="0"/>
                  </a:cubicBezTo>
                  <a:close/>
                </a:path>
              </a:pathLst>
            </a:custGeom>
            <a:blipFill>
              <a:blip r:embed="rId2"/>
              <a:stretch>
                <a:fillRect t="-113" b="-113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8687678" y="7329837"/>
            <a:ext cx="3919098" cy="2199491"/>
            <a:chOff x="0" y="0"/>
            <a:chExt cx="607171" cy="34075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7171" cy="340759"/>
            </a:xfrm>
            <a:custGeom>
              <a:avLst/>
              <a:gdLst/>
              <a:ahLst/>
              <a:cxnLst/>
              <a:rect l="l" t="t" r="r" b="b"/>
              <a:pathLst>
                <a:path w="607171" h="340759">
                  <a:moveTo>
                    <a:pt x="31607" y="0"/>
                  </a:moveTo>
                  <a:lnTo>
                    <a:pt x="575564" y="0"/>
                  </a:lnTo>
                  <a:cubicBezTo>
                    <a:pt x="583947" y="0"/>
                    <a:pt x="591986" y="3330"/>
                    <a:pt x="597913" y="9257"/>
                  </a:cubicBezTo>
                  <a:cubicBezTo>
                    <a:pt x="603841" y="15185"/>
                    <a:pt x="607171" y="23224"/>
                    <a:pt x="607171" y="31607"/>
                  </a:cubicBezTo>
                  <a:lnTo>
                    <a:pt x="607171" y="309152"/>
                  </a:lnTo>
                  <a:cubicBezTo>
                    <a:pt x="607171" y="317535"/>
                    <a:pt x="603841" y="325574"/>
                    <a:pt x="597913" y="331501"/>
                  </a:cubicBezTo>
                  <a:cubicBezTo>
                    <a:pt x="591986" y="337429"/>
                    <a:pt x="583947" y="340759"/>
                    <a:pt x="575564" y="340759"/>
                  </a:cubicBezTo>
                  <a:lnTo>
                    <a:pt x="31607" y="340759"/>
                  </a:lnTo>
                  <a:cubicBezTo>
                    <a:pt x="14151" y="340759"/>
                    <a:pt x="0" y="326608"/>
                    <a:pt x="0" y="309152"/>
                  </a:cubicBezTo>
                  <a:lnTo>
                    <a:pt x="0" y="31607"/>
                  </a:lnTo>
                  <a:cubicBezTo>
                    <a:pt x="0" y="23224"/>
                    <a:pt x="3330" y="15185"/>
                    <a:pt x="9257" y="9257"/>
                  </a:cubicBezTo>
                  <a:cubicBezTo>
                    <a:pt x="15185" y="3330"/>
                    <a:pt x="23224" y="0"/>
                    <a:pt x="31607" y="0"/>
                  </a:cubicBezTo>
                  <a:close/>
                </a:path>
              </a:pathLst>
            </a:custGeom>
            <a:blipFill>
              <a:blip r:embed="rId3"/>
              <a:stretch>
                <a:fillRect t="-113" b="-113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3335569" y="7330152"/>
            <a:ext cx="3919098" cy="2199491"/>
            <a:chOff x="0" y="0"/>
            <a:chExt cx="607171" cy="34075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07171" cy="340759"/>
            </a:xfrm>
            <a:custGeom>
              <a:avLst/>
              <a:gdLst/>
              <a:ahLst/>
              <a:cxnLst/>
              <a:rect l="l" t="t" r="r" b="b"/>
              <a:pathLst>
                <a:path w="607171" h="340759">
                  <a:moveTo>
                    <a:pt x="31607" y="0"/>
                  </a:moveTo>
                  <a:lnTo>
                    <a:pt x="575564" y="0"/>
                  </a:lnTo>
                  <a:cubicBezTo>
                    <a:pt x="583947" y="0"/>
                    <a:pt x="591986" y="3330"/>
                    <a:pt x="597913" y="9257"/>
                  </a:cubicBezTo>
                  <a:cubicBezTo>
                    <a:pt x="603841" y="15185"/>
                    <a:pt x="607171" y="23224"/>
                    <a:pt x="607171" y="31607"/>
                  </a:cubicBezTo>
                  <a:lnTo>
                    <a:pt x="607171" y="309152"/>
                  </a:lnTo>
                  <a:cubicBezTo>
                    <a:pt x="607171" y="317535"/>
                    <a:pt x="603841" y="325574"/>
                    <a:pt x="597913" y="331501"/>
                  </a:cubicBezTo>
                  <a:cubicBezTo>
                    <a:pt x="591986" y="337429"/>
                    <a:pt x="583947" y="340759"/>
                    <a:pt x="575564" y="340759"/>
                  </a:cubicBezTo>
                  <a:lnTo>
                    <a:pt x="31607" y="340759"/>
                  </a:lnTo>
                  <a:cubicBezTo>
                    <a:pt x="14151" y="340759"/>
                    <a:pt x="0" y="326608"/>
                    <a:pt x="0" y="309152"/>
                  </a:cubicBezTo>
                  <a:lnTo>
                    <a:pt x="0" y="31607"/>
                  </a:lnTo>
                  <a:cubicBezTo>
                    <a:pt x="0" y="23224"/>
                    <a:pt x="3330" y="15185"/>
                    <a:pt x="9257" y="9257"/>
                  </a:cubicBezTo>
                  <a:cubicBezTo>
                    <a:pt x="15185" y="3330"/>
                    <a:pt x="23224" y="0"/>
                    <a:pt x="31607" y="0"/>
                  </a:cubicBezTo>
                  <a:close/>
                </a:path>
              </a:pathLst>
            </a:custGeom>
            <a:blipFill>
              <a:blip r:embed="rId4"/>
              <a:stretch>
                <a:fillRect t="-10804" b="-10804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-394817" y="2782372"/>
            <a:ext cx="3353620" cy="5894830"/>
            <a:chOff x="0" y="0"/>
            <a:chExt cx="883258" cy="155254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83258" cy="1552548"/>
            </a:xfrm>
            <a:custGeom>
              <a:avLst/>
              <a:gdLst/>
              <a:ahLst/>
              <a:cxnLst/>
              <a:rect l="l" t="t" r="r" b="b"/>
              <a:pathLst>
                <a:path w="883258" h="155254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1416345"/>
                  </a:lnTo>
                  <a:cubicBezTo>
                    <a:pt x="883258" y="1452468"/>
                    <a:pt x="868908" y="1487112"/>
                    <a:pt x="843365" y="1512655"/>
                  </a:cubicBezTo>
                  <a:cubicBezTo>
                    <a:pt x="817822" y="1538198"/>
                    <a:pt x="783178" y="1552548"/>
                    <a:pt x="747055" y="1552548"/>
                  </a:cubicBezTo>
                  <a:lnTo>
                    <a:pt x="136203" y="1552548"/>
                  </a:lnTo>
                  <a:cubicBezTo>
                    <a:pt x="100080" y="1552548"/>
                    <a:pt x="65436" y="1538198"/>
                    <a:pt x="39893" y="1512655"/>
                  </a:cubicBezTo>
                  <a:cubicBezTo>
                    <a:pt x="14350" y="1487112"/>
                    <a:pt x="0" y="1452468"/>
                    <a:pt x="0" y="1416345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883258" cy="163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5400000">
            <a:off x="5690827" y="4360686"/>
            <a:ext cx="389788" cy="389788"/>
          </a:xfrm>
          <a:custGeom>
            <a:avLst/>
            <a:gdLst/>
            <a:ahLst/>
            <a:cxnLst/>
            <a:rect l="l" t="t" r="r" b="b"/>
            <a:pathLst>
              <a:path w="389788" h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5400000">
            <a:off x="10225003" y="4360686"/>
            <a:ext cx="389788" cy="389788"/>
          </a:xfrm>
          <a:custGeom>
            <a:avLst/>
            <a:gdLst/>
            <a:ahLst/>
            <a:cxnLst/>
            <a:rect l="l" t="t" r="r" b="b"/>
            <a:pathLst>
              <a:path w="389788" h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5400000">
            <a:off x="15031253" y="4360686"/>
            <a:ext cx="389788" cy="389788"/>
          </a:xfrm>
          <a:custGeom>
            <a:avLst/>
            <a:gdLst/>
            <a:ahLst/>
            <a:cxnLst/>
            <a:rect l="l" t="t" r="r" b="b"/>
            <a:pathLst>
              <a:path w="389788" h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044420" y="-1848214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3396943" y="1028700"/>
            <a:ext cx="647477" cy="647477"/>
          </a:xfrm>
          <a:custGeom>
            <a:avLst/>
            <a:gdLst/>
            <a:ahLst/>
            <a:cxnLst/>
            <a:rect l="l" t="t" r="r" b="b"/>
            <a:pathLst>
              <a:path w="647477" h="647477">
                <a:moveTo>
                  <a:pt x="0" y="0"/>
                </a:moveTo>
                <a:lnTo>
                  <a:pt x="647477" y="0"/>
                </a:lnTo>
                <a:lnTo>
                  <a:pt x="647477" y="647477"/>
                </a:lnTo>
                <a:lnTo>
                  <a:pt x="0" y="6474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8673625" y="713666"/>
            <a:ext cx="9333154" cy="1115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993"/>
              </a:lnSpc>
              <a:spcBef>
                <a:spcPct val="0"/>
              </a:spcBef>
            </a:pPr>
            <a:r>
              <a:rPr lang="en-US" sz="6294" b="1" dirty="0">
                <a:solidFill>
                  <a:srgbClr val="0E2F5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Innovation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044420" y="5578885"/>
            <a:ext cx="3914466" cy="197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6"/>
              </a:lnSpc>
            </a:pPr>
            <a:r>
              <a:rPr lang="en-US" sz="2726" b="1" dirty="0">
                <a:solidFill>
                  <a:srgbClr val="0E2F5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One-click data preprocessing and model training</a:t>
            </a:r>
          </a:p>
          <a:p>
            <a:pPr algn="ctr">
              <a:lnSpc>
                <a:spcPts val="3816"/>
              </a:lnSpc>
            </a:pPr>
            <a:endParaRPr lang="en-US" sz="2726" b="1" dirty="0">
              <a:solidFill>
                <a:srgbClr val="0E2F5F"/>
              </a:solidFill>
              <a:latin typeface="Times New Roman Ultra-Bold"/>
              <a:ea typeface="Times New Roman Ultra-Bold"/>
              <a:cs typeface="Times New Roman Ultra-Bold"/>
              <a:sym typeface="Times New Roman Ultra-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687678" y="5587741"/>
            <a:ext cx="3919098" cy="1941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 dirty="0">
                <a:solidFill>
                  <a:srgbClr val="0E2F5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AI-assisted feature selection and </a:t>
            </a:r>
            <a:r>
              <a:rPr lang="en-US" sz="2700" b="1" dirty="0" err="1">
                <a:solidFill>
                  <a:srgbClr val="0E2F5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hyperparameter</a:t>
            </a:r>
            <a:r>
              <a:rPr lang="en-US" sz="2700" b="1" dirty="0">
                <a:solidFill>
                  <a:srgbClr val="0E2F5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 tuning</a:t>
            </a:r>
          </a:p>
          <a:p>
            <a:pPr algn="ctr">
              <a:lnSpc>
                <a:spcPts val="3780"/>
              </a:lnSpc>
            </a:pPr>
            <a:endParaRPr lang="en-US" sz="2700" b="1" dirty="0">
              <a:solidFill>
                <a:srgbClr val="0E2F5F"/>
              </a:solidFill>
              <a:latin typeface="Times New Roman Ultra-Bold"/>
              <a:ea typeface="Times New Roman Ultra-Bold"/>
              <a:cs typeface="Times New Roman Ultra-Bold"/>
              <a:sym typeface="Times New Roman Ultra-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340202" y="5588410"/>
            <a:ext cx="3919098" cy="1464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 dirty="0">
                <a:solidFill>
                  <a:srgbClr val="0E2F5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Interactive dashboard for seamless user experience</a:t>
            </a:r>
          </a:p>
          <a:p>
            <a:pPr algn="ctr">
              <a:lnSpc>
                <a:spcPts val="3780"/>
              </a:lnSpc>
            </a:pPr>
            <a:endParaRPr lang="en-US" sz="2700" b="1" dirty="0">
              <a:solidFill>
                <a:srgbClr val="0E2F5F"/>
              </a:solidFill>
              <a:latin typeface="Times New Roman Ultra-Bold"/>
              <a:ea typeface="Times New Roman Ultra-Bold"/>
              <a:cs typeface="Times New Roman Ultra-Bold"/>
              <a:sym typeface="Times New Roman Ultra-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220841" y="1915795"/>
            <a:ext cx="11200201" cy="1941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0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0E2F5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Unlike traditional data science workflows that require programming expertise, this project offers a no-code interactive solution. Users can upload their datasets and receive instant insights and model predictions, making data science more accessible and efficient.</a:t>
            </a:r>
          </a:p>
        </p:txBody>
      </p:sp>
      <p:sp>
        <p:nvSpPr>
          <p:cNvPr id="31" name="AutoShape 2"/>
          <p:cNvSpPr/>
          <p:nvPr/>
        </p:nvSpPr>
        <p:spPr>
          <a:xfrm flipV="1">
            <a:off x="6386621" y="4555580"/>
            <a:ext cx="3511600" cy="0"/>
          </a:xfrm>
          <a:prstGeom prst="line">
            <a:avLst/>
          </a:prstGeom>
          <a:ln w="38100" cap="flat">
            <a:solidFill>
              <a:srgbClr val="5188CC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1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1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98269" y="5541726"/>
            <a:ext cx="5281853" cy="714985"/>
            <a:chOff x="0" y="0"/>
            <a:chExt cx="1295215" cy="175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5215" cy="175329"/>
            </a:xfrm>
            <a:custGeom>
              <a:avLst/>
              <a:gdLst/>
              <a:ahLst/>
              <a:cxnLst/>
              <a:rect l="l" t="t" r="r" b="b"/>
              <a:pathLst>
                <a:path w="1295215" h="175329">
                  <a:moveTo>
                    <a:pt x="74754" y="0"/>
                  </a:moveTo>
                  <a:lnTo>
                    <a:pt x="1220461" y="0"/>
                  </a:lnTo>
                  <a:cubicBezTo>
                    <a:pt x="1240287" y="0"/>
                    <a:pt x="1259301" y="7876"/>
                    <a:pt x="1273320" y="21895"/>
                  </a:cubicBezTo>
                  <a:cubicBezTo>
                    <a:pt x="1287339" y="35914"/>
                    <a:pt x="1295215" y="54928"/>
                    <a:pt x="1295215" y="74754"/>
                  </a:cubicBezTo>
                  <a:lnTo>
                    <a:pt x="1295215" y="100575"/>
                  </a:lnTo>
                  <a:cubicBezTo>
                    <a:pt x="1295215" y="141860"/>
                    <a:pt x="1261747" y="175329"/>
                    <a:pt x="1220461" y="175329"/>
                  </a:cubicBezTo>
                  <a:lnTo>
                    <a:pt x="74754" y="175329"/>
                  </a:lnTo>
                  <a:cubicBezTo>
                    <a:pt x="33468" y="175329"/>
                    <a:pt x="0" y="141860"/>
                    <a:pt x="0" y="100575"/>
                  </a:cubicBezTo>
                  <a:lnTo>
                    <a:pt x="0" y="74754"/>
                  </a:lnTo>
                  <a:cubicBezTo>
                    <a:pt x="0" y="33468"/>
                    <a:pt x="33468" y="0"/>
                    <a:pt x="74754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1295215" cy="261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59834" y="7799157"/>
            <a:ext cx="5281853" cy="714985"/>
            <a:chOff x="0" y="0"/>
            <a:chExt cx="1295215" cy="1753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5215" cy="175329"/>
            </a:xfrm>
            <a:custGeom>
              <a:avLst/>
              <a:gdLst/>
              <a:ahLst/>
              <a:cxnLst/>
              <a:rect l="l" t="t" r="r" b="b"/>
              <a:pathLst>
                <a:path w="1295215" h="175329">
                  <a:moveTo>
                    <a:pt x="74754" y="0"/>
                  </a:moveTo>
                  <a:lnTo>
                    <a:pt x="1220461" y="0"/>
                  </a:lnTo>
                  <a:cubicBezTo>
                    <a:pt x="1240287" y="0"/>
                    <a:pt x="1259301" y="7876"/>
                    <a:pt x="1273320" y="21895"/>
                  </a:cubicBezTo>
                  <a:cubicBezTo>
                    <a:pt x="1287339" y="35914"/>
                    <a:pt x="1295215" y="54928"/>
                    <a:pt x="1295215" y="74754"/>
                  </a:cubicBezTo>
                  <a:lnTo>
                    <a:pt x="1295215" y="100575"/>
                  </a:lnTo>
                  <a:cubicBezTo>
                    <a:pt x="1295215" y="141860"/>
                    <a:pt x="1261747" y="175329"/>
                    <a:pt x="1220461" y="175329"/>
                  </a:cubicBezTo>
                  <a:lnTo>
                    <a:pt x="74754" y="175329"/>
                  </a:lnTo>
                  <a:cubicBezTo>
                    <a:pt x="33468" y="175329"/>
                    <a:pt x="0" y="141860"/>
                    <a:pt x="0" y="100575"/>
                  </a:cubicBezTo>
                  <a:lnTo>
                    <a:pt x="0" y="74754"/>
                  </a:lnTo>
                  <a:cubicBezTo>
                    <a:pt x="0" y="33468"/>
                    <a:pt x="33468" y="0"/>
                    <a:pt x="74754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1295215" cy="261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09258" y="3279310"/>
            <a:ext cx="5281853" cy="714985"/>
            <a:chOff x="0" y="0"/>
            <a:chExt cx="1295215" cy="1753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95215" cy="175329"/>
            </a:xfrm>
            <a:custGeom>
              <a:avLst/>
              <a:gdLst/>
              <a:ahLst/>
              <a:cxnLst/>
              <a:rect l="l" t="t" r="r" b="b"/>
              <a:pathLst>
                <a:path w="1295215" h="175329">
                  <a:moveTo>
                    <a:pt x="74754" y="0"/>
                  </a:moveTo>
                  <a:lnTo>
                    <a:pt x="1220461" y="0"/>
                  </a:lnTo>
                  <a:cubicBezTo>
                    <a:pt x="1240287" y="0"/>
                    <a:pt x="1259301" y="7876"/>
                    <a:pt x="1273320" y="21895"/>
                  </a:cubicBezTo>
                  <a:cubicBezTo>
                    <a:pt x="1287339" y="35914"/>
                    <a:pt x="1295215" y="54928"/>
                    <a:pt x="1295215" y="74754"/>
                  </a:cubicBezTo>
                  <a:lnTo>
                    <a:pt x="1295215" y="100575"/>
                  </a:lnTo>
                  <a:cubicBezTo>
                    <a:pt x="1295215" y="141860"/>
                    <a:pt x="1261747" y="175329"/>
                    <a:pt x="1220461" y="175329"/>
                  </a:cubicBezTo>
                  <a:lnTo>
                    <a:pt x="74754" y="175329"/>
                  </a:lnTo>
                  <a:cubicBezTo>
                    <a:pt x="33468" y="175329"/>
                    <a:pt x="0" y="141860"/>
                    <a:pt x="0" y="100575"/>
                  </a:cubicBezTo>
                  <a:lnTo>
                    <a:pt x="0" y="74754"/>
                  </a:lnTo>
                  <a:cubicBezTo>
                    <a:pt x="0" y="33468"/>
                    <a:pt x="33468" y="0"/>
                    <a:pt x="74754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1295215" cy="261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058875" y="3279310"/>
            <a:ext cx="714985" cy="714985"/>
          </a:xfrm>
          <a:custGeom>
            <a:avLst/>
            <a:gdLst/>
            <a:ahLst/>
            <a:cxnLst/>
            <a:rect l="l" t="t" r="r" b="b"/>
            <a:pathLst>
              <a:path w="714985" h="714985">
                <a:moveTo>
                  <a:pt x="0" y="0"/>
                </a:moveTo>
                <a:lnTo>
                  <a:pt x="714985" y="0"/>
                </a:lnTo>
                <a:lnTo>
                  <a:pt x="714985" y="714985"/>
                </a:lnTo>
                <a:lnTo>
                  <a:pt x="0" y="714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058875" y="5541726"/>
            <a:ext cx="714985" cy="714985"/>
          </a:xfrm>
          <a:custGeom>
            <a:avLst/>
            <a:gdLst/>
            <a:ahLst/>
            <a:cxnLst/>
            <a:rect l="l" t="t" r="r" b="b"/>
            <a:pathLst>
              <a:path w="714985" h="714985">
                <a:moveTo>
                  <a:pt x="0" y="0"/>
                </a:moveTo>
                <a:lnTo>
                  <a:pt x="714985" y="0"/>
                </a:lnTo>
                <a:lnTo>
                  <a:pt x="714985" y="714986"/>
                </a:lnTo>
                <a:lnTo>
                  <a:pt x="0" y="714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058875" y="7804143"/>
            <a:ext cx="714985" cy="714985"/>
          </a:xfrm>
          <a:custGeom>
            <a:avLst/>
            <a:gdLst/>
            <a:ahLst/>
            <a:cxnLst/>
            <a:rect l="l" t="t" r="r" b="b"/>
            <a:pathLst>
              <a:path w="714985" h="714985">
                <a:moveTo>
                  <a:pt x="0" y="0"/>
                </a:moveTo>
                <a:lnTo>
                  <a:pt x="714985" y="0"/>
                </a:lnTo>
                <a:lnTo>
                  <a:pt x="714985" y="714985"/>
                </a:lnTo>
                <a:lnTo>
                  <a:pt x="0" y="714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-655657" y="5581838"/>
            <a:ext cx="5650143" cy="3676462"/>
            <a:chOff x="0" y="0"/>
            <a:chExt cx="1488104" cy="9682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88104" cy="968286"/>
            </a:xfrm>
            <a:custGeom>
              <a:avLst/>
              <a:gdLst/>
              <a:ahLst/>
              <a:cxnLst/>
              <a:rect l="l" t="t" r="r" b="b"/>
              <a:pathLst>
                <a:path w="1488104" h="968286">
                  <a:moveTo>
                    <a:pt x="0" y="0"/>
                  </a:moveTo>
                  <a:lnTo>
                    <a:pt x="1488104" y="0"/>
                  </a:lnTo>
                  <a:lnTo>
                    <a:pt x="1488104" y="968286"/>
                  </a:lnTo>
                  <a:lnTo>
                    <a:pt x="0" y="968286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1488104" cy="1054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932641" y="5581838"/>
            <a:ext cx="3676462" cy="367646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5710" r="-5710"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12264662" y="-939854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7"/>
                </a:lnTo>
                <a:lnTo>
                  <a:pt x="0" y="36918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4384203" y="0"/>
            <a:ext cx="3903797" cy="10287000"/>
            <a:chOff x="0" y="0"/>
            <a:chExt cx="604800" cy="159372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4800" cy="1593725"/>
            </a:xfrm>
            <a:custGeom>
              <a:avLst/>
              <a:gdLst/>
              <a:ahLst/>
              <a:cxnLst/>
              <a:rect l="l" t="t" r="r" b="b"/>
              <a:pathLst>
                <a:path w="604800" h="1593725">
                  <a:moveTo>
                    <a:pt x="0" y="0"/>
                  </a:moveTo>
                  <a:lnTo>
                    <a:pt x="604800" y="0"/>
                  </a:lnTo>
                  <a:lnTo>
                    <a:pt x="60480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7"/>
              <a:stretch>
                <a:fillRect l="-11359" r="-64315"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1028700" y="7252027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189466" y="261733"/>
            <a:ext cx="1317260" cy="407153"/>
          </a:xfrm>
          <a:custGeom>
            <a:avLst/>
            <a:gdLst/>
            <a:ahLst/>
            <a:cxnLst/>
            <a:rect l="l" t="t" r="r" b="b"/>
            <a:pathLst>
              <a:path w="1317260" h="407153">
                <a:moveTo>
                  <a:pt x="0" y="0"/>
                </a:moveTo>
                <a:lnTo>
                  <a:pt x="1317260" y="0"/>
                </a:lnTo>
                <a:lnTo>
                  <a:pt x="1317260" y="407153"/>
                </a:lnTo>
                <a:lnTo>
                  <a:pt x="0" y="4071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8024348" y="1292927"/>
            <a:ext cx="5281853" cy="714985"/>
            <a:chOff x="0" y="0"/>
            <a:chExt cx="1295215" cy="17532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95215" cy="175329"/>
            </a:xfrm>
            <a:custGeom>
              <a:avLst/>
              <a:gdLst/>
              <a:ahLst/>
              <a:cxnLst/>
              <a:rect l="l" t="t" r="r" b="b"/>
              <a:pathLst>
                <a:path w="1295215" h="175329">
                  <a:moveTo>
                    <a:pt x="74754" y="0"/>
                  </a:moveTo>
                  <a:lnTo>
                    <a:pt x="1220461" y="0"/>
                  </a:lnTo>
                  <a:cubicBezTo>
                    <a:pt x="1240287" y="0"/>
                    <a:pt x="1259301" y="7876"/>
                    <a:pt x="1273320" y="21895"/>
                  </a:cubicBezTo>
                  <a:cubicBezTo>
                    <a:pt x="1287339" y="35914"/>
                    <a:pt x="1295215" y="54928"/>
                    <a:pt x="1295215" y="74754"/>
                  </a:cubicBezTo>
                  <a:lnTo>
                    <a:pt x="1295215" y="100575"/>
                  </a:lnTo>
                  <a:cubicBezTo>
                    <a:pt x="1295215" y="141860"/>
                    <a:pt x="1261747" y="175329"/>
                    <a:pt x="1220461" y="175329"/>
                  </a:cubicBezTo>
                  <a:lnTo>
                    <a:pt x="74754" y="175329"/>
                  </a:lnTo>
                  <a:cubicBezTo>
                    <a:pt x="33468" y="175329"/>
                    <a:pt x="0" y="141860"/>
                    <a:pt x="0" y="100575"/>
                  </a:cubicBezTo>
                  <a:lnTo>
                    <a:pt x="0" y="74754"/>
                  </a:lnTo>
                  <a:cubicBezTo>
                    <a:pt x="0" y="33468"/>
                    <a:pt x="33468" y="0"/>
                    <a:pt x="74754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1295215" cy="261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7073966" y="1292927"/>
            <a:ext cx="714985" cy="714985"/>
          </a:xfrm>
          <a:custGeom>
            <a:avLst/>
            <a:gdLst/>
            <a:ahLst/>
            <a:cxnLst/>
            <a:rect l="l" t="t" r="r" b="b"/>
            <a:pathLst>
              <a:path w="714985" h="714985">
                <a:moveTo>
                  <a:pt x="0" y="0"/>
                </a:moveTo>
                <a:lnTo>
                  <a:pt x="714985" y="0"/>
                </a:lnTo>
                <a:lnTo>
                  <a:pt x="714985" y="714985"/>
                </a:lnTo>
                <a:lnTo>
                  <a:pt x="0" y="714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622597" y="1161606"/>
            <a:ext cx="4754957" cy="1437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35"/>
              </a:lnSpc>
              <a:spcBef>
                <a:spcPct val="0"/>
              </a:spcBef>
            </a:pPr>
            <a:r>
              <a:rPr lang="en-US" sz="8059" b="1" dirty="0">
                <a:solidFill>
                  <a:srgbClr val="0E2F5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Prototype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2702326"/>
            <a:ext cx="5580403" cy="1130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40"/>
              </a:lnSpc>
              <a:spcBef>
                <a:spcPct val="0"/>
              </a:spcBef>
            </a:pPr>
            <a:r>
              <a:rPr lang="en-US" sz="3100" b="1" dirty="0">
                <a:solidFill>
                  <a:srgbClr val="02182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 fully functional </a:t>
            </a:r>
            <a:r>
              <a:rPr lang="en-US" sz="3100" b="1" dirty="0" err="1">
                <a:solidFill>
                  <a:srgbClr val="02182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Streamlit</a:t>
            </a:r>
            <a:r>
              <a:rPr lang="en-US" sz="3100" b="1" dirty="0">
                <a:solidFill>
                  <a:srgbClr val="02182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web application that allows users to: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007890" y="4109340"/>
            <a:ext cx="5283220" cy="1406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8"/>
              </a:lnSpc>
            </a:pPr>
            <a:r>
              <a:rPr lang="en-US" sz="2577" b="1" dirty="0">
                <a:solidFill>
                  <a:srgbClr val="0E2F5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Perform data visualization using interactive plots</a:t>
            </a:r>
          </a:p>
          <a:p>
            <a:pPr algn="ctr">
              <a:lnSpc>
                <a:spcPts val="3608"/>
              </a:lnSpc>
            </a:pPr>
            <a:endParaRPr lang="en-US" sz="2577" b="1" dirty="0">
              <a:solidFill>
                <a:srgbClr val="0E2F5F"/>
              </a:solidFill>
              <a:latin typeface="Times New Roman Ultra-Bold"/>
              <a:ea typeface="Times New Roman Ultra-Bold"/>
              <a:cs typeface="Times New Roman Ultra-Bold"/>
              <a:sym typeface="Times New Roman Ultra-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198478" y="5614788"/>
            <a:ext cx="4930858" cy="464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8"/>
              </a:lnSpc>
              <a:spcBef>
                <a:spcPct val="0"/>
              </a:spcBef>
            </a:pPr>
            <a:r>
              <a:rPr lang="en-US" sz="2362" b="1" dirty="0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#03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160043" y="7872219"/>
            <a:ext cx="4930858" cy="464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8"/>
              </a:lnSpc>
              <a:spcBef>
                <a:spcPct val="0"/>
              </a:spcBef>
            </a:pPr>
            <a:r>
              <a:rPr lang="en-US" sz="2362" b="1" dirty="0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#04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329185" y="3352372"/>
            <a:ext cx="2641997" cy="464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2362" b="1" dirty="0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#02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022981" y="6366770"/>
            <a:ext cx="5283220" cy="1406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8"/>
              </a:lnSpc>
            </a:pPr>
            <a:r>
              <a:rPr lang="en-US" sz="2577" b="1" dirty="0">
                <a:solidFill>
                  <a:srgbClr val="0E2F5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Train and compare multiple machine learning models</a:t>
            </a:r>
          </a:p>
          <a:p>
            <a:pPr algn="ctr">
              <a:lnSpc>
                <a:spcPts val="3608"/>
              </a:lnSpc>
            </a:pPr>
            <a:endParaRPr lang="en-US" sz="2577" b="1" dirty="0">
              <a:solidFill>
                <a:srgbClr val="0E2F5F"/>
              </a:solidFill>
              <a:latin typeface="Times New Roman Ultra-Bold"/>
              <a:ea typeface="Times New Roman Ultra-Bold"/>
              <a:cs typeface="Times New Roman Ultra-Bold"/>
              <a:sym typeface="Times New Roman Ultra-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8010625" y="8619215"/>
            <a:ext cx="5283220" cy="1406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8"/>
              </a:lnSpc>
            </a:pPr>
            <a:r>
              <a:rPr lang="en-US" sz="2577" b="1" dirty="0">
                <a:solidFill>
                  <a:srgbClr val="0E2F5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Identify the best-performing model automatically</a:t>
            </a:r>
          </a:p>
          <a:p>
            <a:pPr algn="ctr">
              <a:lnSpc>
                <a:spcPts val="3608"/>
              </a:lnSpc>
            </a:pPr>
            <a:endParaRPr lang="en-US" sz="2577" b="1" dirty="0">
              <a:solidFill>
                <a:srgbClr val="0E2F5F"/>
              </a:solidFill>
              <a:latin typeface="Times New Roman Ultra-Bold"/>
              <a:ea typeface="Times New Roman Ultra-Bold"/>
              <a:cs typeface="Times New Roman Ultra-Bold"/>
              <a:sym typeface="Times New Roman Ultra-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8022981" y="2122956"/>
            <a:ext cx="5283220" cy="95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8"/>
              </a:lnSpc>
            </a:pPr>
            <a:r>
              <a:rPr lang="en-US" sz="2577" b="1" dirty="0">
                <a:solidFill>
                  <a:srgbClr val="0E2F5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Upload datasets and clean them with a single click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344276" y="1365989"/>
            <a:ext cx="2641997" cy="464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2362" b="1" dirty="0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#01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"/>
                            </p:stCondLst>
                            <p:childTnLst>
                              <p:par>
                                <p:cTn id="7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50"/>
                            </p:stCondLst>
                            <p:childTnLst>
                              <p:par>
                                <p:cTn id="9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7887" y="-203724"/>
            <a:ext cx="21277756" cy="12634653"/>
            <a:chOff x="0" y="0"/>
            <a:chExt cx="5604018" cy="33276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04018" cy="3327645"/>
            </a:xfrm>
            <a:custGeom>
              <a:avLst/>
              <a:gdLst/>
              <a:ahLst/>
              <a:cxnLst/>
              <a:rect l="l" t="t" r="r" b="b"/>
              <a:pathLst>
                <a:path w="5604018" h="3327645">
                  <a:moveTo>
                    <a:pt x="0" y="0"/>
                  </a:moveTo>
                  <a:lnTo>
                    <a:pt x="5604018" y="0"/>
                  </a:lnTo>
                  <a:lnTo>
                    <a:pt x="5604018" y="3327645"/>
                  </a:lnTo>
                  <a:lnTo>
                    <a:pt x="0" y="332764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5604018" cy="3413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466020" y="0"/>
            <a:ext cx="2169492" cy="10858500"/>
            <a:chOff x="0" y="0"/>
            <a:chExt cx="571389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1389" cy="2709333"/>
            </a:xfrm>
            <a:custGeom>
              <a:avLst/>
              <a:gdLst/>
              <a:ahLst/>
              <a:cxnLst/>
              <a:rect l="l" t="t" r="r" b="b"/>
              <a:pathLst>
                <a:path w="571389" h="2709333">
                  <a:moveTo>
                    <a:pt x="0" y="0"/>
                  </a:moveTo>
                  <a:lnTo>
                    <a:pt x="571389" y="0"/>
                  </a:lnTo>
                  <a:lnTo>
                    <a:pt x="5713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5D9F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571389" cy="279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949769" y="1749423"/>
            <a:ext cx="10315391" cy="2050279"/>
            <a:chOff x="0" y="-85725"/>
            <a:chExt cx="2316567" cy="5154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16567" cy="429753"/>
            </a:xfrm>
            <a:custGeom>
              <a:avLst/>
              <a:gdLst/>
              <a:ahLst/>
              <a:cxnLst/>
              <a:rect l="l" t="t" r="r" b="b"/>
              <a:pathLst>
                <a:path w="2316567" h="429753">
                  <a:moveTo>
                    <a:pt x="44890" y="0"/>
                  </a:moveTo>
                  <a:lnTo>
                    <a:pt x="2271678" y="0"/>
                  </a:lnTo>
                  <a:cubicBezTo>
                    <a:pt x="2296470" y="0"/>
                    <a:pt x="2316567" y="20098"/>
                    <a:pt x="2316567" y="44890"/>
                  </a:cubicBezTo>
                  <a:lnTo>
                    <a:pt x="2316567" y="384863"/>
                  </a:lnTo>
                  <a:cubicBezTo>
                    <a:pt x="2316567" y="409655"/>
                    <a:pt x="2296470" y="429753"/>
                    <a:pt x="2271678" y="429753"/>
                  </a:cubicBezTo>
                  <a:lnTo>
                    <a:pt x="44890" y="429753"/>
                  </a:lnTo>
                  <a:cubicBezTo>
                    <a:pt x="20098" y="429753"/>
                    <a:pt x="0" y="409655"/>
                    <a:pt x="0" y="384863"/>
                  </a:cubicBezTo>
                  <a:lnTo>
                    <a:pt x="0" y="44890"/>
                  </a:lnTo>
                  <a:cubicBezTo>
                    <a:pt x="0" y="20098"/>
                    <a:pt x="20098" y="0"/>
                    <a:pt x="4489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2316567" cy="515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800"/>
                </a:lnSpc>
              </a:pPr>
              <a:endParaRPr lang="en-US" sz="2800" b="1" dirty="0" smtClean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algn="just">
                <a:lnSpc>
                  <a:spcPts val="2800"/>
                </a:lnSpc>
              </a:pPr>
              <a:r>
                <a:rPr lang="en-US" sz="2400" b="1" dirty="0" smtClean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(</a:t>
              </a:r>
              <a:r>
                <a:rPr lang="en-US" sz="2400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SDG) 9 :Industry, Innovation, and Infrastructure because it enhances efficiency, innovation, and automation in data science processes, contributing to technological advancement and smart industry practices.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945220" y="4510058"/>
            <a:ext cx="10352528" cy="1568629"/>
            <a:chOff x="0" y="-135410"/>
            <a:chExt cx="2324907" cy="526945"/>
          </a:xfrm>
        </p:grpSpPr>
        <p:sp>
          <p:nvSpPr>
            <p:cNvPr id="12" name="Freeform 12"/>
            <p:cNvSpPr/>
            <p:nvPr/>
          </p:nvSpPr>
          <p:spPr>
            <a:xfrm>
              <a:off x="8340" y="-135410"/>
              <a:ext cx="2316567" cy="524679"/>
            </a:xfrm>
            <a:custGeom>
              <a:avLst/>
              <a:gdLst/>
              <a:ahLst/>
              <a:cxnLst/>
              <a:rect l="l" t="t" r="r" b="b"/>
              <a:pathLst>
                <a:path w="2316567" h="436858">
                  <a:moveTo>
                    <a:pt x="44890" y="0"/>
                  </a:moveTo>
                  <a:lnTo>
                    <a:pt x="2271678" y="0"/>
                  </a:lnTo>
                  <a:cubicBezTo>
                    <a:pt x="2296470" y="0"/>
                    <a:pt x="2316567" y="20098"/>
                    <a:pt x="2316567" y="44890"/>
                  </a:cubicBezTo>
                  <a:lnTo>
                    <a:pt x="2316567" y="391968"/>
                  </a:lnTo>
                  <a:cubicBezTo>
                    <a:pt x="2316567" y="416760"/>
                    <a:pt x="2296470" y="436858"/>
                    <a:pt x="2271678" y="436858"/>
                  </a:cubicBezTo>
                  <a:lnTo>
                    <a:pt x="44890" y="436858"/>
                  </a:lnTo>
                  <a:cubicBezTo>
                    <a:pt x="20098" y="436858"/>
                    <a:pt x="0" y="416760"/>
                    <a:pt x="0" y="391968"/>
                  </a:cubicBezTo>
                  <a:lnTo>
                    <a:pt x="0" y="44890"/>
                  </a:lnTo>
                  <a:cubicBezTo>
                    <a:pt x="0" y="20098"/>
                    <a:pt x="20098" y="0"/>
                    <a:pt x="4489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11581"/>
              <a:ext cx="2322790" cy="503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400" b="1" dirty="0" smtClean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SDG 8: Decent Work and Economic Growth – By improving productivity and enabling data-driven decision-making.</a:t>
              </a:r>
              <a:endParaRPr lang="en-US" sz="2400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71800" y="6431867"/>
            <a:ext cx="10334253" cy="1697462"/>
            <a:chOff x="0" y="-6012"/>
            <a:chExt cx="2316567" cy="421594"/>
          </a:xfrm>
        </p:grpSpPr>
        <p:sp>
          <p:nvSpPr>
            <p:cNvPr id="15" name="Freeform 15"/>
            <p:cNvSpPr/>
            <p:nvPr/>
          </p:nvSpPr>
          <p:spPr>
            <a:xfrm>
              <a:off x="0" y="-6012"/>
              <a:ext cx="2316567" cy="415582"/>
            </a:xfrm>
            <a:custGeom>
              <a:avLst/>
              <a:gdLst/>
              <a:ahLst/>
              <a:cxnLst/>
              <a:rect l="l" t="t" r="r" b="b"/>
              <a:pathLst>
                <a:path w="2316567" h="415582">
                  <a:moveTo>
                    <a:pt x="44890" y="0"/>
                  </a:moveTo>
                  <a:lnTo>
                    <a:pt x="2271678" y="0"/>
                  </a:lnTo>
                  <a:cubicBezTo>
                    <a:pt x="2296470" y="0"/>
                    <a:pt x="2316567" y="20098"/>
                    <a:pt x="2316567" y="44890"/>
                  </a:cubicBezTo>
                  <a:lnTo>
                    <a:pt x="2316567" y="370693"/>
                  </a:lnTo>
                  <a:cubicBezTo>
                    <a:pt x="2316567" y="395485"/>
                    <a:pt x="2296470" y="415582"/>
                    <a:pt x="2271678" y="415582"/>
                  </a:cubicBezTo>
                  <a:lnTo>
                    <a:pt x="44890" y="415582"/>
                  </a:lnTo>
                  <a:cubicBezTo>
                    <a:pt x="20098" y="415582"/>
                    <a:pt x="0" y="395485"/>
                    <a:pt x="0" y="370693"/>
                  </a:cubicBezTo>
                  <a:lnTo>
                    <a:pt x="0" y="44890"/>
                  </a:lnTo>
                  <a:cubicBezTo>
                    <a:pt x="0" y="20098"/>
                    <a:pt x="20098" y="0"/>
                    <a:pt x="4489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012"/>
              <a:ext cx="2316567" cy="421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SDG 4: Quality Education – If used for automated insights in educational research.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945220" y="8431125"/>
            <a:ext cx="10306085" cy="1537964"/>
            <a:chOff x="0" y="0"/>
            <a:chExt cx="2297122" cy="43685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97122" cy="436858"/>
            </a:xfrm>
            <a:custGeom>
              <a:avLst/>
              <a:gdLst/>
              <a:ahLst/>
              <a:cxnLst/>
              <a:rect l="l" t="t" r="r" b="b"/>
              <a:pathLst>
                <a:path w="2297122" h="436858">
                  <a:moveTo>
                    <a:pt x="45270" y="0"/>
                  </a:moveTo>
                  <a:lnTo>
                    <a:pt x="2251852" y="0"/>
                  </a:lnTo>
                  <a:cubicBezTo>
                    <a:pt x="2263859" y="0"/>
                    <a:pt x="2275373" y="4769"/>
                    <a:pt x="2283863" y="13259"/>
                  </a:cubicBezTo>
                  <a:cubicBezTo>
                    <a:pt x="2292353" y="21749"/>
                    <a:pt x="2297122" y="33263"/>
                    <a:pt x="2297122" y="45270"/>
                  </a:cubicBezTo>
                  <a:lnTo>
                    <a:pt x="2297122" y="391588"/>
                  </a:lnTo>
                  <a:cubicBezTo>
                    <a:pt x="2297122" y="403595"/>
                    <a:pt x="2292353" y="415109"/>
                    <a:pt x="2283863" y="423599"/>
                  </a:cubicBezTo>
                  <a:cubicBezTo>
                    <a:pt x="2275373" y="432089"/>
                    <a:pt x="2263859" y="436858"/>
                    <a:pt x="2251852" y="436858"/>
                  </a:cubicBezTo>
                  <a:lnTo>
                    <a:pt x="45270" y="436858"/>
                  </a:lnTo>
                  <a:cubicBezTo>
                    <a:pt x="33263" y="436858"/>
                    <a:pt x="21749" y="432089"/>
                    <a:pt x="13259" y="423599"/>
                  </a:cubicBezTo>
                  <a:cubicBezTo>
                    <a:pt x="4769" y="415109"/>
                    <a:pt x="0" y="403595"/>
                    <a:pt x="0" y="391588"/>
                  </a:cubicBezTo>
                  <a:lnTo>
                    <a:pt x="0" y="45270"/>
                  </a:lnTo>
                  <a:cubicBezTo>
                    <a:pt x="0" y="33263"/>
                    <a:pt x="4769" y="21749"/>
                    <a:pt x="13259" y="13259"/>
                  </a:cubicBezTo>
                  <a:cubicBezTo>
                    <a:pt x="21749" y="4769"/>
                    <a:pt x="33263" y="0"/>
                    <a:pt x="4527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2297122" cy="522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400" b="1" dirty="0" smtClean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SDG 3: Good Health and Well-being – If applied in healthcare analytics.</a:t>
              </a:r>
              <a:endParaRPr lang="en-US" sz="2400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</p:txBody>
        </p:sp>
      </p:grpSp>
      <p:sp>
        <p:nvSpPr>
          <p:cNvPr id="20" name="Freeform 20"/>
          <p:cNvSpPr/>
          <p:nvPr/>
        </p:nvSpPr>
        <p:spPr>
          <a:xfrm>
            <a:off x="13788709" y="2255323"/>
            <a:ext cx="1510256" cy="1544379"/>
          </a:xfrm>
          <a:custGeom>
            <a:avLst/>
            <a:gdLst/>
            <a:ahLst/>
            <a:cxnLst/>
            <a:rect l="l" t="t" r="r" b="b"/>
            <a:pathLst>
              <a:path w="1496401" h="1496401">
                <a:moveTo>
                  <a:pt x="0" y="0"/>
                </a:moveTo>
                <a:lnTo>
                  <a:pt x="1496401" y="0"/>
                </a:lnTo>
                <a:lnTo>
                  <a:pt x="1496401" y="1496402"/>
                </a:lnTo>
                <a:lnTo>
                  <a:pt x="0" y="1496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802564" y="4561750"/>
            <a:ext cx="1496401" cy="1493275"/>
          </a:xfrm>
          <a:custGeom>
            <a:avLst/>
            <a:gdLst/>
            <a:ahLst/>
            <a:cxnLst/>
            <a:rect l="l" t="t" r="r" b="b"/>
            <a:pathLst>
              <a:path w="1496401" h="1496401">
                <a:moveTo>
                  <a:pt x="0" y="0"/>
                </a:moveTo>
                <a:lnTo>
                  <a:pt x="1496401" y="0"/>
                </a:lnTo>
                <a:lnTo>
                  <a:pt x="1496401" y="1496401"/>
                </a:lnTo>
                <a:lnTo>
                  <a:pt x="0" y="1496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855571" y="6535465"/>
            <a:ext cx="1443394" cy="1490265"/>
          </a:xfrm>
          <a:custGeom>
            <a:avLst/>
            <a:gdLst/>
            <a:ahLst/>
            <a:cxnLst/>
            <a:rect l="l" t="t" r="r" b="b"/>
            <a:pathLst>
              <a:path w="1523223" h="1523223">
                <a:moveTo>
                  <a:pt x="0" y="0"/>
                </a:moveTo>
                <a:lnTo>
                  <a:pt x="1523223" y="0"/>
                </a:lnTo>
                <a:lnTo>
                  <a:pt x="1523223" y="1523223"/>
                </a:lnTo>
                <a:lnTo>
                  <a:pt x="0" y="1523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882394" y="8472688"/>
            <a:ext cx="1416572" cy="1496401"/>
          </a:xfrm>
          <a:custGeom>
            <a:avLst/>
            <a:gdLst/>
            <a:ahLst/>
            <a:cxnLst/>
            <a:rect l="l" t="t" r="r" b="b"/>
            <a:pathLst>
              <a:path w="1496401" h="1496401">
                <a:moveTo>
                  <a:pt x="0" y="0"/>
                </a:moveTo>
                <a:lnTo>
                  <a:pt x="1496401" y="0"/>
                </a:lnTo>
                <a:lnTo>
                  <a:pt x="1496401" y="1496401"/>
                </a:lnTo>
                <a:lnTo>
                  <a:pt x="0" y="14964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7447204" y="-143555"/>
            <a:ext cx="3049047" cy="180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0"/>
              </a:lnSpc>
              <a:spcBef>
                <a:spcPct val="0"/>
              </a:spcBef>
            </a:pPr>
            <a:r>
              <a:rPr lang="en-US" sz="9485" b="1" dirty="0">
                <a:solidFill>
                  <a:srgbClr val="0E2F5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SDGs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38200" y="1428798"/>
            <a:ext cx="11887200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0E2F5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  Data Science Task Automation AI Bot aligns with Sustainable Development Goal (SDG</a:t>
            </a:r>
            <a:r>
              <a:rPr lang="en-US" sz="2600" b="1" dirty="0" smtClean="0">
                <a:solidFill>
                  <a:srgbClr val="0E2F5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)  </a:t>
            </a:r>
            <a:r>
              <a:rPr lang="en-US" sz="2600" b="1" dirty="0">
                <a:solidFill>
                  <a:srgbClr val="0E2F5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9: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38200" y="3943296"/>
            <a:ext cx="89916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600" b="1" dirty="0" smtClean="0">
                <a:solidFill>
                  <a:srgbClr val="0E2F5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Additionally</a:t>
            </a:r>
            <a:r>
              <a:rPr lang="en-US" sz="2600" b="1" dirty="0">
                <a:solidFill>
                  <a:srgbClr val="0E2F5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, depending on the application, it can also align with: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90768" y="472002"/>
            <a:ext cx="12098979" cy="1422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193"/>
              </a:lnSpc>
              <a:spcBef>
                <a:spcPct val="0"/>
              </a:spcBef>
            </a:pPr>
            <a:r>
              <a:rPr lang="en-US" sz="8026" b="1" dirty="0">
                <a:solidFill>
                  <a:srgbClr val="0E2F5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Impact and </a:t>
            </a:r>
            <a:r>
              <a:rPr lang="en-US" sz="8026" b="1" dirty="0" err="1">
                <a:solidFill>
                  <a:srgbClr val="0E2F5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Scalablity</a:t>
            </a:r>
            <a:endParaRPr lang="en-US" sz="8026" b="1" dirty="0">
              <a:solidFill>
                <a:srgbClr val="0E2F5F"/>
              </a:solidFill>
              <a:latin typeface="Times New Roman Ultra-Bold"/>
              <a:ea typeface="Times New Roman Ultra-Bold"/>
              <a:cs typeface="Times New Roman Ultra-Bold"/>
              <a:sym typeface="Times New Roman Ultra-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85131" y="3748047"/>
            <a:ext cx="18718361" cy="4596984"/>
            <a:chOff x="0" y="0"/>
            <a:chExt cx="4929939" cy="12107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29939" cy="1210728"/>
            </a:xfrm>
            <a:custGeom>
              <a:avLst/>
              <a:gdLst/>
              <a:ahLst/>
              <a:cxnLst/>
              <a:rect l="l" t="t" r="r" b="b"/>
              <a:pathLst>
                <a:path w="4929939" h="1210728">
                  <a:moveTo>
                    <a:pt x="6204" y="0"/>
                  </a:moveTo>
                  <a:lnTo>
                    <a:pt x="4923735" y="0"/>
                  </a:lnTo>
                  <a:cubicBezTo>
                    <a:pt x="4925380" y="0"/>
                    <a:pt x="4926958" y="654"/>
                    <a:pt x="4928122" y="1817"/>
                  </a:cubicBezTo>
                  <a:cubicBezTo>
                    <a:pt x="4929285" y="2981"/>
                    <a:pt x="4929939" y="4559"/>
                    <a:pt x="4929939" y="6204"/>
                  </a:cubicBezTo>
                  <a:lnTo>
                    <a:pt x="4929939" y="1204524"/>
                  </a:lnTo>
                  <a:cubicBezTo>
                    <a:pt x="4929939" y="1206170"/>
                    <a:pt x="4929285" y="1207748"/>
                    <a:pt x="4928122" y="1208911"/>
                  </a:cubicBezTo>
                  <a:cubicBezTo>
                    <a:pt x="4926958" y="1210075"/>
                    <a:pt x="4925380" y="1210728"/>
                    <a:pt x="4923735" y="1210728"/>
                  </a:cubicBezTo>
                  <a:lnTo>
                    <a:pt x="6204" y="1210728"/>
                  </a:lnTo>
                  <a:cubicBezTo>
                    <a:pt x="2778" y="1210728"/>
                    <a:pt x="0" y="1207951"/>
                    <a:pt x="0" y="1204524"/>
                  </a:cubicBezTo>
                  <a:lnTo>
                    <a:pt x="0" y="6204"/>
                  </a:lnTo>
                  <a:cubicBezTo>
                    <a:pt x="0" y="4559"/>
                    <a:pt x="654" y="2981"/>
                    <a:pt x="1817" y="1817"/>
                  </a:cubicBezTo>
                  <a:cubicBezTo>
                    <a:pt x="2981" y="654"/>
                    <a:pt x="4559" y="0"/>
                    <a:pt x="6204" y="0"/>
                  </a:cubicBezTo>
                  <a:close/>
                </a:path>
              </a:pathLst>
            </a:custGeom>
            <a:solidFill>
              <a:srgbClr val="E1EDFC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4929939" cy="1296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166369" y="5430307"/>
            <a:ext cx="3921346" cy="665701"/>
            <a:chOff x="0" y="0"/>
            <a:chExt cx="1066352" cy="1753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66352" cy="175329"/>
            </a:xfrm>
            <a:custGeom>
              <a:avLst/>
              <a:gdLst/>
              <a:ahLst/>
              <a:cxnLst/>
              <a:rect l="l" t="t" r="r" b="b"/>
              <a:pathLst>
                <a:path w="1066352" h="175329">
                  <a:moveTo>
                    <a:pt x="87664" y="0"/>
                  </a:moveTo>
                  <a:lnTo>
                    <a:pt x="978688" y="0"/>
                  </a:lnTo>
                  <a:cubicBezTo>
                    <a:pt x="1001938" y="0"/>
                    <a:pt x="1024236" y="9236"/>
                    <a:pt x="1040676" y="25676"/>
                  </a:cubicBezTo>
                  <a:cubicBezTo>
                    <a:pt x="1057116" y="42117"/>
                    <a:pt x="1066352" y="64414"/>
                    <a:pt x="1066352" y="87664"/>
                  </a:cubicBezTo>
                  <a:lnTo>
                    <a:pt x="1066352" y="87664"/>
                  </a:lnTo>
                  <a:cubicBezTo>
                    <a:pt x="1066352" y="136080"/>
                    <a:pt x="1027103" y="175329"/>
                    <a:pt x="978688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1066352" cy="261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075359" y="5526736"/>
            <a:ext cx="3920547" cy="1201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 dirty="0" smtClean="0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  Automated </a:t>
            </a:r>
            <a:r>
              <a:rPr lang="en-US" sz="2200" b="1" dirty="0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Insights</a:t>
            </a:r>
          </a:p>
          <a:p>
            <a:pPr marL="474996" lvl="1" indent="-237498" algn="ctr">
              <a:lnSpc>
                <a:spcPts val="3080"/>
              </a:lnSpc>
              <a:buFont typeface="Arial"/>
              <a:buChar char="•"/>
            </a:pPr>
            <a:endParaRPr lang="en-US" sz="2200" b="1" dirty="0">
              <a:solidFill>
                <a:srgbClr val="FFFFFF"/>
              </a:solidFill>
              <a:latin typeface="Times New Roman Ultra-Bold"/>
              <a:ea typeface="Times New Roman Ultra-Bold"/>
              <a:cs typeface="Times New Roman Ultra-Bold"/>
              <a:sym typeface="Times New Roman Ultra-Bold"/>
            </a:endParaRPr>
          </a:p>
          <a:p>
            <a:pPr algn="ctr">
              <a:lnSpc>
                <a:spcPts val="3080"/>
              </a:lnSpc>
            </a:pPr>
            <a:endParaRPr lang="en-US" sz="2200" b="1" dirty="0">
              <a:solidFill>
                <a:srgbClr val="FFFFFF"/>
              </a:solidFill>
              <a:latin typeface="Times New Roman Ultra-Bold"/>
              <a:ea typeface="Times New Roman Ultra-Bold"/>
              <a:cs typeface="Times New Roman Ultra-Bold"/>
              <a:sym typeface="Times New Roman Ultra-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757543" y="5430307"/>
            <a:ext cx="4048806" cy="665701"/>
            <a:chOff x="0" y="0"/>
            <a:chExt cx="1066352" cy="17532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66352" cy="175329"/>
            </a:xfrm>
            <a:custGeom>
              <a:avLst/>
              <a:gdLst/>
              <a:ahLst/>
              <a:cxnLst/>
              <a:rect l="l" t="t" r="r" b="b"/>
              <a:pathLst>
                <a:path w="1066352" h="175329">
                  <a:moveTo>
                    <a:pt x="87664" y="0"/>
                  </a:moveTo>
                  <a:lnTo>
                    <a:pt x="978688" y="0"/>
                  </a:lnTo>
                  <a:cubicBezTo>
                    <a:pt x="1001938" y="0"/>
                    <a:pt x="1024236" y="9236"/>
                    <a:pt x="1040676" y="25676"/>
                  </a:cubicBezTo>
                  <a:cubicBezTo>
                    <a:pt x="1057116" y="42117"/>
                    <a:pt x="1066352" y="64414"/>
                    <a:pt x="1066352" y="87664"/>
                  </a:cubicBezTo>
                  <a:lnTo>
                    <a:pt x="1066352" y="87664"/>
                  </a:lnTo>
                  <a:cubicBezTo>
                    <a:pt x="1066352" y="136080"/>
                    <a:pt x="1027103" y="175329"/>
                    <a:pt x="978688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1066352" cy="261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195693" y="5523211"/>
            <a:ext cx="3605987" cy="1201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 dirty="0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Efficiency Enhancement</a:t>
            </a:r>
          </a:p>
          <a:p>
            <a:pPr algn="ctr">
              <a:lnSpc>
                <a:spcPts val="3080"/>
              </a:lnSpc>
            </a:pPr>
            <a:endParaRPr lang="en-US" sz="2200" b="1" dirty="0">
              <a:solidFill>
                <a:srgbClr val="FFFFFF"/>
              </a:solidFill>
              <a:latin typeface="Times New Roman Ultra-Bold"/>
              <a:ea typeface="Times New Roman Ultra-Bold"/>
              <a:cs typeface="Times New Roman Ultra-Bold"/>
              <a:sym typeface="Times New Roman Ultra-Bold"/>
            </a:endParaRPr>
          </a:p>
          <a:p>
            <a:pPr algn="ctr">
              <a:lnSpc>
                <a:spcPts val="3080"/>
              </a:lnSpc>
            </a:pPr>
            <a:endParaRPr lang="en-US" sz="2200" b="1" dirty="0">
              <a:solidFill>
                <a:srgbClr val="FFFFFF"/>
              </a:solidFill>
              <a:latin typeface="Times New Roman Ultra-Bold"/>
              <a:ea typeface="Times New Roman Ultra-Bold"/>
              <a:cs typeface="Times New Roman Ultra-Bold"/>
              <a:sym typeface="Times New Roman Ultra-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1823492" y="5432030"/>
            <a:ext cx="4048806" cy="665701"/>
            <a:chOff x="0" y="0"/>
            <a:chExt cx="1066352" cy="17532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66352" cy="175329"/>
            </a:xfrm>
            <a:custGeom>
              <a:avLst/>
              <a:gdLst/>
              <a:ahLst/>
              <a:cxnLst/>
              <a:rect l="l" t="t" r="r" b="b"/>
              <a:pathLst>
                <a:path w="1066352" h="175329">
                  <a:moveTo>
                    <a:pt x="87664" y="0"/>
                  </a:moveTo>
                  <a:lnTo>
                    <a:pt x="978688" y="0"/>
                  </a:lnTo>
                  <a:cubicBezTo>
                    <a:pt x="1001938" y="0"/>
                    <a:pt x="1024236" y="9236"/>
                    <a:pt x="1040676" y="25676"/>
                  </a:cubicBezTo>
                  <a:cubicBezTo>
                    <a:pt x="1057116" y="42117"/>
                    <a:pt x="1066352" y="64414"/>
                    <a:pt x="1066352" y="87664"/>
                  </a:cubicBezTo>
                  <a:lnTo>
                    <a:pt x="1066352" y="87664"/>
                  </a:lnTo>
                  <a:cubicBezTo>
                    <a:pt x="1066352" y="136080"/>
                    <a:pt x="1027103" y="175329"/>
                    <a:pt x="978688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1066352" cy="261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085657" y="5545029"/>
            <a:ext cx="3209709" cy="1201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 dirty="0" smtClean="0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         Sc</a:t>
            </a:r>
            <a:r>
              <a:rPr lang="en-US" sz="2200" b="1" u="none" strike="noStrike" dirty="0" smtClean="0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alable </a:t>
            </a:r>
            <a:r>
              <a:rPr lang="en-US" sz="2200" b="1" u="none" strike="noStrike" dirty="0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Solutions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endParaRPr lang="en-US" sz="2200" b="1" u="none" strike="noStrike" dirty="0">
              <a:solidFill>
                <a:srgbClr val="FFFFFF"/>
              </a:solidFill>
              <a:latin typeface="Times New Roman Ultra-Bold"/>
              <a:ea typeface="Times New Roman Ultra-Bold"/>
              <a:cs typeface="Times New Roman Ultra-Bold"/>
              <a:sym typeface="Times New Roman Ultra-Bold"/>
            </a:endParaRP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endParaRPr lang="en-US" sz="2200" b="1" u="none" strike="noStrike" dirty="0">
              <a:solidFill>
                <a:srgbClr val="FFFFFF"/>
              </a:solidFill>
              <a:latin typeface="Times New Roman Ultra-Bold"/>
              <a:ea typeface="Times New Roman Ultra-Bold"/>
              <a:cs typeface="Times New Roman Ultra-Bold"/>
              <a:sym typeface="Times New Roman Ultra-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01161" y="2421321"/>
            <a:ext cx="12273527" cy="1958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08"/>
              </a:lnSpc>
            </a:pPr>
            <a:r>
              <a:rPr lang="en-US" sz="3577" b="1" dirty="0">
                <a:solidFill>
                  <a:srgbClr val="0E2F5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This project enhances efficiency and accessibility in data science by:</a:t>
            </a:r>
          </a:p>
          <a:p>
            <a:pPr algn="just">
              <a:lnSpc>
                <a:spcPts val="5008"/>
              </a:lnSpc>
            </a:pPr>
            <a:endParaRPr lang="en-US" sz="3577" b="1" dirty="0">
              <a:solidFill>
                <a:srgbClr val="0E2F5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281153" y="6231101"/>
            <a:ext cx="2966620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780"/>
              </a:lnSpc>
              <a:buFont typeface="Arial" panose="020B0604020202020204" pitchFamily="34" charset="0"/>
              <a:buChar char="•"/>
            </a:pPr>
            <a:r>
              <a:rPr lang="en-US" sz="2700" b="1" dirty="0">
                <a:solidFill>
                  <a:srgbClr val="0E2F5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Reducing manual effort in data processing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74248" y="6231101"/>
            <a:ext cx="2941352" cy="1826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780"/>
              </a:lnSpc>
              <a:buFont typeface="Arial" panose="020B0604020202020204" pitchFamily="34" charset="0"/>
              <a:buChar char="•"/>
            </a:pPr>
            <a:r>
              <a:rPr lang="en-US" sz="2700" b="1" dirty="0">
                <a:solidFill>
                  <a:srgbClr val="0E2F5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Enabling quick insights through automation</a:t>
            </a:r>
          </a:p>
          <a:p>
            <a:pPr algn="just">
              <a:lnSpc>
                <a:spcPts val="2800"/>
              </a:lnSpc>
            </a:pPr>
            <a:endParaRPr lang="en-US" sz="2700" b="1" dirty="0">
              <a:solidFill>
                <a:srgbClr val="0E2F5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768474" y="6070958"/>
            <a:ext cx="5376526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780"/>
              </a:lnSpc>
              <a:buFont typeface="Arial" panose="020B0604020202020204" pitchFamily="34" charset="0"/>
              <a:buChar char="•"/>
            </a:pPr>
            <a:r>
              <a:rPr lang="en-US" sz="2700" b="1" dirty="0">
                <a:solidFill>
                  <a:srgbClr val="0E2F5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Providing a scalable architecture that can be expanded with more features, models, and cloud integration</a:t>
            </a:r>
          </a:p>
          <a:p>
            <a:pPr algn="just">
              <a:lnSpc>
                <a:spcPts val="3780"/>
              </a:lnSpc>
            </a:pPr>
            <a:endParaRPr lang="en-US" sz="2700" b="1" dirty="0">
              <a:solidFill>
                <a:srgbClr val="0E2F5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35" name="Freeform 35"/>
          <p:cNvSpPr/>
          <p:nvPr/>
        </p:nvSpPr>
        <p:spPr>
          <a:xfrm>
            <a:off x="3732911" y="-1641802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5522510" y="9083345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7" name="AutoShape 2"/>
          <p:cNvSpPr/>
          <p:nvPr/>
        </p:nvSpPr>
        <p:spPr>
          <a:xfrm>
            <a:off x="9274050" y="4637969"/>
            <a:ext cx="4092612" cy="21680"/>
          </a:xfrm>
          <a:prstGeom prst="line">
            <a:avLst/>
          </a:prstGeom>
          <a:ln w="38100" cap="flat">
            <a:solidFill>
              <a:srgbClr val="5188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8" name="Group 3"/>
          <p:cNvGrpSpPr/>
          <p:nvPr/>
        </p:nvGrpSpPr>
        <p:grpSpPr>
          <a:xfrm>
            <a:off x="4044419" y="4162869"/>
            <a:ext cx="1001461" cy="1055578"/>
            <a:chOff x="0" y="-9525"/>
            <a:chExt cx="812800" cy="822325"/>
          </a:xfrm>
        </p:grpSpPr>
        <p:sp>
          <p:nvSpPr>
            <p:cNvPr id="39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40" name="TextBox 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41" name="Group 6"/>
          <p:cNvGrpSpPr/>
          <p:nvPr/>
        </p:nvGrpSpPr>
        <p:grpSpPr>
          <a:xfrm>
            <a:off x="8557480" y="4137973"/>
            <a:ext cx="1043351" cy="1043351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43" name="TextBox 8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44" name="Group 9"/>
          <p:cNvGrpSpPr/>
          <p:nvPr/>
        </p:nvGrpSpPr>
        <p:grpSpPr>
          <a:xfrm>
            <a:off x="13366662" y="4137973"/>
            <a:ext cx="1043351" cy="1043351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7" name="Freeform 21"/>
          <p:cNvSpPr/>
          <p:nvPr/>
        </p:nvSpPr>
        <p:spPr>
          <a:xfrm rot="5400000">
            <a:off x="4350086" y="4464755"/>
            <a:ext cx="389788" cy="389788"/>
          </a:xfrm>
          <a:custGeom>
            <a:avLst/>
            <a:gdLst/>
            <a:ahLst/>
            <a:cxnLst/>
            <a:rect l="l" t="t" r="r" b="b"/>
            <a:pathLst>
              <a:path w="389788" h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22"/>
          <p:cNvSpPr/>
          <p:nvPr/>
        </p:nvSpPr>
        <p:spPr>
          <a:xfrm rot="5400000">
            <a:off x="8884262" y="4464755"/>
            <a:ext cx="389788" cy="389788"/>
          </a:xfrm>
          <a:custGeom>
            <a:avLst/>
            <a:gdLst/>
            <a:ahLst/>
            <a:cxnLst/>
            <a:rect l="l" t="t" r="r" b="b"/>
            <a:pathLst>
              <a:path w="389788" h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23"/>
          <p:cNvSpPr/>
          <p:nvPr/>
        </p:nvSpPr>
        <p:spPr>
          <a:xfrm rot="5400000">
            <a:off x="13690512" y="4464755"/>
            <a:ext cx="389788" cy="389788"/>
          </a:xfrm>
          <a:custGeom>
            <a:avLst/>
            <a:gdLst/>
            <a:ahLst/>
            <a:cxnLst/>
            <a:rect l="l" t="t" r="r" b="b"/>
            <a:pathLst>
              <a:path w="389788" h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0" name="AutoShape 2"/>
          <p:cNvSpPr/>
          <p:nvPr/>
        </p:nvSpPr>
        <p:spPr>
          <a:xfrm flipV="1">
            <a:off x="5045880" y="4659649"/>
            <a:ext cx="3511600" cy="0"/>
          </a:xfrm>
          <a:prstGeom prst="line">
            <a:avLst/>
          </a:prstGeom>
          <a:ln w="38100" cap="flat">
            <a:solidFill>
              <a:srgbClr val="5188C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1" name="TextBox 50"/>
          <p:cNvSpPr txBox="1"/>
          <p:nvPr/>
        </p:nvSpPr>
        <p:spPr>
          <a:xfrm>
            <a:off x="12434517" y="37708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"/>
                            </p:stCondLst>
                            <p:childTnLst>
                              <p:par>
                                <p:cTn id="9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3" grpId="0"/>
      <p:bldP spid="17" grpId="0"/>
      <p:bldP spid="18" grpId="0"/>
      <p:bldP spid="19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01098" y="668769"/>
            <a:ext cx="3076459" cy="3076459"/>
          </a:xfrm>
          <a:custGeom>
            <a:avLst/>
            <a:gdLst/>
            <a:ahLst/>
            <a:cxnLst/>
            <a:rect l="l" t="t" r="r" b="b"/>
            <a:pathLst>
              <a:path w="3076459" h="3076459">
                <a:moveTo>
                  <a:pt x="0" y="0"/>
                </a:moveTo>
                <a:lnTo>
                  <a:pt x="3076459" y="0"/>
                </a:lnTo>
                <a:lnTo>
                  <a:pt x="3076459" y="3076459"/>
                </a:lnTo>
                <a:lnTo>
                  <a:pt x="0" y="3076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123130" y="3861098"/>
            <a:ext cx="5650143" cy="6425902"/>
            <a:chOff x="0" y="0"/>
            <a:chExt cx="1488104" cy="16924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8104" cy="1692419"/>
            </a:xfrm>
            <a:custGeom>
              <a:avLst/>
              <a:gdLst/>
              <a:ahLst/>
              <a:cxnLst/>
              <a:rect l="l" t="t" r="r" b="b"/>
              <a:pathLst>
                <a:path w="1488104" h="1692419">
                  <a:moveTo>
                    <a:pt x="0" y="0"/>
                  </a:moveTo>
                  <a:lnTo>
                    <a:pt x="1488104" y="0"/>
                  </a:lnTo>
                  <a:lnTo>
                    <a:pt x="1488104" y="1692419"/>
                  </a:lnTo>
                  <a:lnTo>
                    <a:pt x="0" y="1692419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488104" cy="1778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108476" y="1028700"/>
            <a:ext cx="5664797" cy="566479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182" r="-25182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8155324" y="3099455"/>
            <a:ext cx="1291547" cy="1291547"/>
          </a:xfrm>
          <a:custGeom>
            <a:avLst/>
            <a:gdLst/>
            <a:ahLst/>
            <a:cxnLst/>
            <a:rect l="l" t="t" r="r" b="b"/>
            <a:pathLst>
              <a:path w="1291547" h="1291547">
                <a:moveTo>
                  <a:pt x="0" y="0"/>
                </a:moveTo>
                <a:lnTo>
                  <a:pt x="1291548" y="0"/>
                </a:lnTo>
                <a:lnTo>
                  <a:pt x="1291548" y="1291547"/>
                </a:lnTo>
                <a:lnTo>
                  <a:pt x="0" y="12915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167033" y="2206999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181211" y="8788690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17622" y="4830109"/>
            <a:ext cx="8121706" cy="3689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85"/>
              </a:lnSpc>
            </a:pPr>
            <a:r>
              <a:rPr lang="en-US" sz="2700" dirty="0">
                <a:solidFill>
                  <a:srgbClr val="0218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Science Task Automation streamlines data preprocessing, analysis, and model selection, making machine learning workflows more efficient and user-friendly. With its interactive and automated approach, it is a powerful tool for data-driven decision-making and can be expanded for broader applications in the future.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67033" y="3689648"/>
            <a:ext cx="5430398" cy="1169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4"/>
              </a:lnSpc>
              <a:spcBef>
                <a:spcPct val="0"/>
              </a:spcBef>
            </a:pPr>
            <a:r>
              <a:rPr lang="en-US" sz="6499" b="1" u="none" strike="noStrike" dirty="0">
                <a:solidFill>
                  <a:srgbClr val="0E2F5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443</Words>
  <Application>Microsoft Office PowerPoint</Application>
  <PresentationFormat>Custom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Times New Roman Bold</vt:lpstr>
      <vt:lpstr>Barlow Condensed Heavy</vt:lpstr>
      <vt:lpstr>Times New Roman</vt:lpstr>
      <vt:lpstr>Times New Roman Ultra-Bold</vt:lpstr>
      <vt:lpstr>Calibri</vt:lpstr>
      <vt:lpstr>League Spartan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Simple The Future Of The Arctic Presentation</dc:title>
  <dc:creator>Ali Athar Niazi</dc:creator>
  <cp:lastModifiedBy>Ali Athar Niazi</cp:lastModifiedBy>
  <cp:revision>35</cp:revision>
  <dcterms:created xsi:type="dcterms:W3CDTF">2006-08-16T00:00:00Z</dcterms:created>
  <dcterms:modified xsi:type="dcterms:W3CDTF">2025-02-22T10:27:19Z</dcterms:modified>
  <dc:identifier>DAGfwWctR4U</dc:identifier>
</cp:coreProperties>
</file>